
<file path=[Content_Types].xml><?xml version="1.0" encoding="utf-8"?>
<Types xmlns="http://schemas.openxmlformats.org/package/2006/content-types">
  <Default Extension="xml" ContentType="application/xml"/>
  <Default Extension="wmv" ContentType="video/unknown"/>
  <Default Extension="jpeg" ContentType="image/jpeg"/>
  <Default Extension="jpg" ContentType="image/jpeg"/>
  <Default Extension="rels" ContentType="application/vnd.openxmlformats-package.relationships+xml"/>
  <Default Extension="tmp" ContentType="image/png"/>
  <Default Extension="vml" ContentType="application/vnd.openxmlformats-officedocument.vmlDrawing"/>
  <Default Extension="docx" ContentType="application/vnd.openxmlformats-officedocument.wordprocessingml.document"/>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31" r:id="rId1"/>
  </p:sldMasterIdLst>
  <p:notesMasterIdLst>
    <p:notesMasterId r:id="rId46"/>
  </p:notesMasterIdLst>
  <p:handoutMasterIdLst>
    <p:handoutMasterId r:id="rId47"/>
  </p:handoutMasterIdLst>
  <p:sldIdLst>
    <p:sldId id="256" r:id="rId2"/>
    <p:sldId id="258" r:id="rId3"/>
    <p:sldId id="260" r:id="rId4"/>
    <p:sldId id="259" r:id="rId5"/>
    <p:sldId id="276" r:id="rId6"/>
    <p:sldId id="263" r:id="rId7"/>
    <p:sldId id="264" r:id="rId8"/>
    <p:sldId id="265" r:id="rId9"/>
    <p:sldId id="266" r:id="rId10"/>
    <p:sldId id="283" r:id="rId11"/>
    <p:sldId id="268" r:id="rId12"/>
    <p:sldId id="269" r:id="rId13"/>
    <p:sldId id="261" r:id="rId14"/>
    <p:sldId id="270" r:id="rId15"/>
    <p:sldId id="285" r:id="rId16"/>
    <p:sldId id="296" r:id="rId17"/>
    <p:sldId id="320" r:id="rId18"/>
    <p:sldId id="321" r:id="rId19"/>
    <p:sldId id="284" r:id="rId20"/>
    <p:sldId id="287" r:id="rId21"/>
    <p:sldId id="297" r:id="rId22"/>
    <p:sldId id="292" r:id="rId23"/>
    <p:sldId id="288" r:id="rId24"/>
    <p:sldId id="290" r:id="rId25"/>
    <p:sldId id="308" r:id="rId26"/>
    <p:sldId id="294" r:id="rId27"/>
    <p:sldId id="299" r:id="rId28"/>
    <p:sldId id="298" r:id="rId29"/>
    <p:sldId id="310" r:id="rId30"/>
    <p:sldId id="309" r:id="rId31"/>
    <p:sldId id="326" r:id="rId32"/>
    <p:sldId id="306" r:id="rId33"/>
    <p:sldId id="300" r:id="rId34"/>
    <p:sldId id="311" r:id="rId35"/>
    <p:sldId id="313" r:id="rId36"/>
    <p:sldId id="280" r:id="rId37"/>
    <p:sldId id="314" r:id="rId38"/>
    <p:sldId id="319" r:id="rId39"/>
    <p:sldId id="315" r:id="rId40"/>
    <p:sldId id="325" r:id="rId41"/>
    <p:sldId id="323" r:id="rId42"/>
    <p:sldId id="318" r:id="rId43"/>
    <p:sldId id="281" r:id="rId44"/>
    <p:sldId id="324" r:id="rId45"/>
  </p:sldIdLst>
  <p:sldSz cx="9144000" cy="6858000" type="screen4x3"/>
  <p:notesSz cx="7132638" cy="9418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2967">
          <p15:clr>
            <a:srgbClr val="A4A3A4"/>
          </p15:clr>
        </p15:guide>
        <p15:guide id="2" pos="2247">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00" autoAdjust="0"/>
    <p:restoredTop sz="91697" autoAdjust="0"/>
  </p:normalViewPr>
  <p:slideViewPr>
    <p:cSldViewPr snapToGrid="0" snapToObjects="1">
      <p:cViewPr varScale="1">
        <p:scale>
          <a:sx n="130" d="100"/>
          <a:sy n="130" d="100"/>
        </p:scale>
        <p:origin x="-1304" y="-96"/>
      </p:cViewPr>
      <p:guideLst>
        <p:guide orient="horz" pos="2160"/>
        <p:guide pos="2880"/>
      </p:guideLst>
    </p:cSldViewPr>
  </p:slideViewPr>
  <p:outlineViewPr>
    <p:cViewPr>
      <p:scale>
        <a:sx n="33" d="100"/>
        <a:sy n="33" d="100"/>
      </p:scale>
      <p:origin x="0" y="3084"/>
    </p:cViewPr>
  </p:outlineViewPr>
  <p:notesTextViewPr>
    <p:cViewPr>
      <p:scale>
        <a:sx n="100" d="100"/>
        <a:sy n="100" d="100"/>
      </p:scale>
      <p:origin x="0" y="0"/>
    </p:cViewPr>
  </p:notesTextViewPr>
  <p:sorterViewPr>
    <p:cViewPr>
      <p:scale>
        <a:sx n="100" d="100"/>
        <a:sy n="100" d="100"/>
      </p:scale>
      <p:origin x="0" y="678"/>
    </p:cViewPr>
  </p:sorterViewPr>
  <p:notesViewPr>
    <p:cSldViewPr snapToGrid="0" snapToObjects="1">
      <p:cViewPr varScale="1">
        <p:scale>
          <a:sx n="59" d="100"/>
          <a:sy n="59" d="100"/>
        </p:scale>
        <p:origin x="-2508" y="-90"/>
      </p:cViewPr>
      <p:guideLst>
        <p:guide orient="horz" pos="2967"/>
        <p:guide pos="2247"/>
      </p:guideLst>
    </p:cSldViewPr>
  </p:notes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notesMaster" Target="notesMasters/notesMaster1.xml"/><Relationship Id="rId47" Type="http://schemas.openxmlformats.org/officeDocument/2006/relationships/handoutMaster" Target="handoutMasters/handoutMaster1.xml"/><Relationship Id="rId48" Type="http://schemas.openxmlformats.org/officeDocument/2006/relationships/printerSettings" Target="printerSettings/printerSettings1.bin"/><Relationship Id="rId49" Type="http://schemas.openxmlformats.org/officeDocument/2006/relationships/presProps" Target="presProp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50" Type="http://schemas.openxmlformats.org/officeDocument/2006/relationships/viewProps" Target="viewProps.xml"/><Relationship Id="rId51" Type="http://schemas.openxmlformats.org/officeDocument/2006/relationships/theme" Target="theme/theme1.xml"/><Relationship Id="rId52"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6.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90810" cy="470932"/>
          </a:xfrm>
          <a:prstGeom prst="rect">
            <a:avLst/>
          </a:prstGeom>
        </p:spPr>
        <p:txBody>
          <a:bodyPr vert="horz" lIns="94576" tIns="47288" rIns="94576" bIns="47288" rtlCol="0"/>
          <a:lstStyle>
            <a:lvl1pPr algn="l">
              <a:defRPr sz="1200"/>
            </a:lvl1pPr>
          </a:lstStyle>
          <a:p>
            <a:endParaRPr lang="en-US" dirty="0"/>
          </a:p>
        </p:txBody>
      </p:sp>
      <p:sp>
        <p:nvSpPr>
          <p:cNvPr id="3" name="Date Placeholder 2"/>
          <p:cNvSpPr>
            <a:spLocks noGrp="1"/>
          </p:cNvSpPr>
          <p:nvPr>
            <p:ph type="dt" sz="quarter" idx="1"/>
          </p:nvPr>
        </p:nvSpPr>
        <p:spPr>
          <a:xfrm>
            <a:off x="4040178" y="0"/>
            <a:ext cx="3090810" cy="470932"/>
          </a:xfrm>
          <a:prstGeom prst="rect">
            <a:avLst/>
          </a:prstGeom>
        </p:spPr>
        <p:txBody>
          <a:bodyPr vert="horz" lIns="94576" tIns="47288" rIns="94576" bIns="47288" rtlCol="0"/>
          <a:lstStyle>
            <a:lvl1pPr algn="r">
              <a:defRPr sz="1200"/>
            </a:lvl1pPr>
          </a:lstStyle>
          <a:p>
            <a:fld id="{8E610EF4-92CC-4F54-9EB5-2F39F2E08DFD}" type="datetimeFigureOut">
              <a:rPr lang="en-US" smtClean="0"/>
              <a:t>6/2/14</a:t>
            </a:fld>
            <a:endParaRPr lang="en-US" dirty="0"/>
          </a:p>
        </p:txBody>
      </p:sp>
      <p:sp>
        <p:nvSpPr>
          <p:cNvPr id="4" name="Footer Placeholder 3"/>
          <p:cNvSpPr>
            <a:spLocks noGrp="1"/>
          </p:cNvSpPr>
          <p:nvPr>
            <p:ph type="ftr" sz="quarter" idx="2"/>
          </p:nvPr>
        </p:nvSpPr>
        <p:spPr>
          <a:xfrm>
            <a:off x="0" y="8946071"/>
            <a:ext cx="3090810" cy="470932"/>
          </a:xfrm>
          <a:prstGeom prst="rect">
            <a:avLst/>
          </a:prstGeom>
        </p:spPr>
        <p:txBody>
          <a:bodyPr vert="horz" lIns="94576" tIns="47288" rIns="94576" bIns="47288" rtlCol="0" anchor="b"/>
          <a:lstStyle>
            <a:lvl1pPr algn="l">
              <a:defRPr sz="1200"/>
            </a:lvl1pPr>
          </a:lstStyle>
          <a:p>
            <a:endParaRPr lang="en-US" dirty="0"/>
          </a:p>
        </p:txBody>
      </p:sp>
      <p:sp>
        <p:nvSpPr>
          <p:cNvPr id="5" name="Slide Number Placeholder 4"/>
          <p:cNvSpPr>
            <a:spLocks noGrp="1"/>
          </p:cNvSpPr>
          <p:nvPr>
            <p:ph type="sldNum" sz="quarter" idx="3"/>
          </p:nvPr>
        </p:nvSpPr>
        <p:spPr>
          <a:xfrm>
            <a:off x="4040178" y="8946071"/>
            <a:ext cx="3090810" cy="470932"/>
          </a:xfrm>
          <a:prstGeom prst="rect">
            <a:avLst/>
          </a:prstGeom>
        </p:spPr>
        <p:txBody>
          <a:bodyPr vert="horz" lIns="94576" tIns="47288" rIns="94576" bIns="47288" rtlCol="0" anchor="b"/>
          <a:lstStyle>
            <a:lvl1pPr algn="r">
              <a:defRPr sz="1200"/>
            </a:lvl1pPr>
          </a:lstStyle>
          <a:p>
            <a:fld id="{B731280F-5313-4EA7-917A-26412DD07EE6}" type="slidenum">
              <a:rPr lang="en-US" smtClean="0"/>
              <a:t>‹#›</a:t>
            </a:fld>
            <a:endParaRPr lang="en-US" dirty="0"/>
          </a:p>
        </p:txBody>
      </p:sp>
    </p:spTree>
    <p:extLst>
      <p:ext uri="{BB962C8B-B14F-4D97-AF65-F5344CB8AC3E}">
        <p14:creationId xmlns:p14="http://schemas.microsoft.com/office/powerpoint/2010/main" val="186314352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90810" cy="470932"/>
          </a:xfrm>
          <a:prstGeom prst="rect">
            <a:avLst/>
          </a:prstGeom>
        </p:spPr>
        <p:txBody>
          <a:bodyPr vert="horz" lIns="94576" tIns="47288" rIns="94576" bIns="47288" rtlCol="0"/>
          <a:lstStyle>
            <a:lvl1pPr algn="l">
              <a:defRPr sz="1200"/>
            </a:lvl1pPr>
          </a:lstStyle>
          <a:p>
            <a:endParaRPr lang="en-US" dirty="0"/>
          </a:p>
        </p:txBody>
      </p:sp>
      <p:sp>
        <p:nvSpPr>
          <p:cNvPr id="3" name="Date Placeholder 2"/>
          <p:cNvSpPr>
            <a:spLocks noGrp="1"/>
          </p:cNvSpPr>
          <p:nvPr>
            <p:ph type="dt" idx="1"/>
          </p:nvPr>
        </p:nvSpPr>
        <p:spPr>
          <a:xfrm>
            <a:off x="4040178" y="0"/>
            <a:ext cx="3090810" cy="470932"/>
          </a:xfrm>
          <a:prstGeom prst="rect">
            <a:avLst/>
          </a:prstGeom>
        </p:spPr>
        <p:txBody>
          <a:bodyPr vert="horz" lIns="94576" tIns="47288" rIns="94576" bIns="47288" rtlCol="0"/>
          <a:lstStyle>
            <a:lvl1pPr algn="r">
              <a:defRPr sz="1200"/>
            </a:lvl1pPr>
          </a:lstStyle>
          <a:p>
            <a:fld id="{14C327AD-FA71-AB47-A560-C773E5CF77F4}" type="datetimeFigureOut">
              <a:rPr lang="en-US" smtClean="0"/>
              <a:pPr/>
              <a:t>6/2/14</a:t>
            </a:fld>
            <a:endParaRPr lang="en-US" dirty="0"/>
          </a:p>
        </p:txBody>
      </p:sp>
      <p:sp>
        <p:nvSpPr>
          <p:cNvPr id="4" name="Slide Image Placeholder 3"/>
          <p:cNvSpPr>
            <a:spLocks noGrp="1" noRot="1" noChangeAspect="1"/>
          </p:cNvSpPr>
          <p:nvPr>
            <p:ph type="sldImg" idx="2"/>
          </p:nvPr>
        </p:nvSpPr>
        <p:spPr>
          <a:xfrm>
            <a:off x="1211263" y="706438"/>
            <a:ext cx="4710112" cy="3532187"/>
          </a:xfrm>
          <a:prstGeom prst="rect">
            <a:avLst/>
          </a:prstGeom>
          <a:noFill/>
          <a:ln w="12700">
            <a:solidFill>
              <a:prstClr val="black"/>
            </a:solidFill>
          </a:ln>
        </p:spPr>
        <p:txBody>
          <a:bodyPr vert="horz" lIns="94576" tIns="47288" rIns="94576" bIns="47288" rtlCol="0" anchor="ctr"/>
          <a:lstStyle/>
          <a:p>
            <a:endParaRPr lang="en-US" dirty="0"/>
          </a:p>
        </p:txBody>
      </p:sp>
      <p:sp>
        <p:nvSpPr>
          <p:cNvPr id="5" name="Notes Placeholder 4"/>
          <p:cNvSpPr>
            <a:spLocks noGrp="1"/>
          </p:cNvSpPr>
          <p:nvPr>
            <p:ph type="body" sz="quarter" idx="3"/>
          </p:nvPr>
        </p:nvSpPr>
        <p:spPr>
          <a:xfrm>
            <a:off x="713264" y="4473853"/>
            <a:ext cx="5706110" cy="4238387"/>
          </a:xfrm>
          <a:prstGeom prst="rect">
            <a:avLst/>
          </a:prstGeom>
        </p:spPr>
        <p:txBody>
          <a:bodyPr vert="horz" lIns="94576" tIns="47288" rIns="94576" bIns="47288"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946071"/>
            <a:ext cx="3090810" cy="470932"/>
          </a:xfrm>
          <a:prstGeom prst="rect">
            <a:avLst/>
          </a:prstGeom>
        </p:spPr>
        <p:txBody>
          <a:bodyPr vert="horz" lIns="94576" tIns="47288" rIns="94576" bIns="47288" rtlCol="0" anchor="b"/>
          <a:lstStyle>
            <a:lvl1pPr algn="l">
              <a:defRPr sz="1200"/>
            </a:lvl1pPr>
          </a:lstStyle>
          <a:p>
            <a:endParaRPr lang="en-US" dirty="0"/>
          </a:p>
        </p:txBody>
      </p:sp>
      <p:sp>
        <p:nvSpPr>
          <p:cNvPr id="7" name="Slide Number Placeholder 6"/>
          <p:cNvSpPr>
            <a:spLocks noGrp="1"/>
          </p:cNvSpPr>
          <p:nvPr>
            <p:ph type="sldNum" sz="quarter" idx="5"/>
          </p:nvPr>
        </p:nvSpPr>
        <p:spPr>
          <a:xfrm>
            <a:off x="4040178" y="8946071"/>
            <a:ext cx="3090810" cy="470932"/>
          </a:xfrm>
          <a:prstGeom prst="rect">
            <a:avLst/>
          </a:prstGeom>
        </p:spPr>
        <p:txBody>
          <a:bodyPr vert="horz" lIns="94576" tIns="47288" rIns="94576" bIns="47288" rtlCol="0" anchor="b"/>
          <a:lstStyle>
            <a:lvl1pPr algn="r">
              <a:defRPr sz="1200"/>
            </a:lvl1pPr>
          </a:lstStyle>
          <a:p>
            <a:fld id="{435BA530-035B-D942-B826-A567C113A07C}" type="slidenum">
              <a:rPr lang="en-US" smtClean="0"/>
              <a:pPr/>
              <a:t>‹#›</a:t>
            </a:fld>
            <a:endParaRPr lang="en-US" dirty="0"/>
          </a:p>
        </p:txBody>
      </p:sp>
    </p:spTree>
    <p:extLst>
      <p:ext uri="{BB962C8B-B14F-4D97-AF65-F5344CB8AC3E}">
        <p14:creationId xmlns:p14="http://schemas.microsoft.com/office/powerpoint/2010/main" val="102260103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School districts 6 </a:t>
            </a:r>
          </a:p>
          <a:p>
            <a:r>
              <a:rPr lang="en-US" dirty="0" smtClean="0"/>
              <a:t>DDD 14</a:t>
            </a:r>
          </a:p>
          <a:p>
            <a:r>
              <a:rPr lang="en-US" dirty="0" smtClean="0"/>
              <a:t>Private 13</a:t>
            </a:r>
          </a:p>
          <a:p>
            <a:r>
              <a:rPr lang="en-US" dirty="0" smtClean="0"/>
              <a:t>Scholarship 1</a:t>
            </a:r>
            <a:endParaRPr lang="en-US" dirty="0"/>
          </a:p>
        </p:txBody>
      </p:sp>
      <p:sp>
        <p:nvSpPr>
          <p:cNvPr id="4" name="Slide Number Placeholder 3"/>
          <p:cNvSpPr>
            <a:spLocks noGrp="1"/>
          </p:cNvSpPr>
          <p:nvPr>
            <p:ph type="sldNum" sz="quarter" idx="10"/>
          </p:nvPr>
        </p:nvSpPr>
        <p:spPr/>
        <p:txBody>
          <a:bodyPr/>
          <a:lstStyle/>
          <a:p>
            <a:fld id="{435BA530-035B-D942-B826-A567C113A07C}" type="slidenum">
              <a:rPr lang="en-US" smtClean="0"/>
              <a:pPr/>
              <a:t>3</a:t>
            </a:fld>
            <a:endParaRPr lang="en-US" dirty="0"/>
          </a:p>
        </p:txBody>
      </p:sp>
    </p:spTree>
    <p:extLst>
      <p:ext uri="{BB962C8B-B14F-4D97-AF65-F5344CB8AC3E}">
        <p14:creationId xmlns:p14="http://schemas.microsoft.com/office/powerpoint/2010/main" val="14212420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dirty="0" smtClean="0"/>
              <a:t>The</a:t>
            </a:r>
            <a:r>
              <a:rPr lang="en-US" baseline="0" dirty="0" smtClean="0"/>
              <a:t> CCS program reaches the final stage in Brolins Framework during the senior year internship. This is true assimilation into the work place. Students are off campus THREE Days a week for full days.</a:t>
            </a:r>
          </a:p>
          <a:p>
            <a:endParaRPr lang="en-US" baseline="0" dirty="0" smtClean="0"/>
          </a:p>
          <a:p>
            <a:r>
              <a:rPr lang="en-US" baseline="0" dirty="0" smtClean="0"/>
              <a:t>Students are emersed in the corporate culture and learn to perform their tasks as well as gain a rich understanding of work place protocols and ettiquette (what do you do during a break, who do I eat lunch with? What happens if a coworker is absent)  </a:t>
            </a:r>
          </a:p>
          <a:p>
            <a:endParaRPr lang="en-US" baseline="0" dirty="0" smtClean="0"/>
          </a:p>
          <a:p>
            <a:r>
              <a:rPr lang="en-US" baseline="0" dirty="0" smtClean="0"/>
              <a:t>Again– we job carve to provide a rewarding and supportive environment for our students. We provide mentor/job coach support with the hope of fading as the student becomes more confident and capable and natural support is established. </a:t>
            </a:r>
          </a:p>
          <a:p>
            <a:endParaRPr lang="en-US" baseline="0" dirty="0" smtClean="0"/>
          </a:p>
          <a:p>
            <a:r>
              <a:rPr lang="en-US" baseline="0" dirty="0" smtClean="0"/>
              <a:t>At the moment we have 6 seniors working off campus in a variety of jobs…</a:t>
            </a:r>
          </a:p>
          <a:p>
            <a:r>
              <a:rPr lang="en-US" baseline="0" dirty="0" smtClean="0"/>
              <a:t>NJSNA, ETS, Arc of Mercer.. And most of our students are completely independent or will reach that mark by Winter break.</a:t>
            </a:r>
          </a:p>
          <a:p>
            <a:endParaRPr lang="en-US" baseline="0" dirty="0" smtClean="0"/>
          </a:p>
          <a:p>
            <a:r>
              <a:rPr lang="en-US" baseline="0" dirty="0" smtClean="0"/>
              <a:t>When I say independent that does not mean we are no longer involved, we still meet with the student and employer to assess progress, review supports and collect data. </a:t>
            </a:r>
          </a:p>
          <a:p>
            <a:r>
              <a:rPr lang="en-US" baseline="0" dirty="0" smtClean="0"/>
              <a:t>We are always aware that conditions in the natural support structure and our students needs can change and we work very closely with our employers/students to keep the lines of communication open throughout the experience.</a:t>
            </a:r>
          </a:p>
          <a:p>
            <a:endParaRPr lang="en-US" baseline="0" dirty="0" smtClean="0"/>
          </a:p>
          <a:p>
            <a:r>
              <a:rPr lang="en-US" baseline="0" dirty="0" smtClean="0"/>
              <a:t>Having completed all four stages our goal is for our student to have understanding, development and experience in all the areas discussed and with this personal and vocational growth and hands on experience become a viable and important member of the work force.</a:t>
            </a:r>
          </a:p>
          <a:p>
            <a:endParaRPr lang="en-US" baseline="0" dirty="0" smtClean="0"/>
          </a:p>
          <a:p>
            <a:endParaRPr lang="en-US" baseline="0" dirty="0" smtClean="0"/>
          </a:p>
          <a:p>
            <a:endParaRPr lang="en-US" dirty="0" smtClean="0"/>
          </a:p>
        </p:txBody>
      </p:sp>
      <p:sp>
        <p:nvSpPr>
          <p:cNvPr id="4" name="Slide Number Placeholder 3"/>
          <p:cNvSpPr>
            <a:spLocks noGrp="1"/>
          </p:cNvSpPr>
          <p:nvPr>
            <p:ph type="sldNum" sz="quarter" idx="10"/>
          </p:nvPr>
        </p:nvSpPr>
        <p:spPr/>
        <p:txBody>
          <a:bodyPr/>
          <a:lstStyle/>
          <a:p>
            <a:fld id="{435BA530-035B-D942-B826-A567C113A07C}" type="slidenum">
              <a:rPr lang="en-US" smtClean="0"/>
              <a:pPr/>
              <a:t>14</a:t>
            </a:fld>
            <a:endParaRPr lang="en-US" dirty="0"/>
          </a:p>
        </p:txBody>
      </p:sp>
    </p:spTree>
    <p:extLst>
      <p:ext uri="{BB962C8B-B14F-4D97-AF65-F5344CB8AC3E}">
        <p14:creationId xmlns:p14="http://schemas.microsoft.com/office/powerpoint/2010/main" val="23882987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 list of some of our current on campus /practicum and off campus /internship</a:t>
            </a:r>
            <a:r>
              <a:rPr lang="en-US" baseline="0" dirty="0" smtClean="0"/>
              <a:t> opportunities. </a:t>
            </a:r>
          </a:p>
          <a:p>
            <a:r>
              <a:rPr lang="en-US" baseline="0" dirty="0" smtClean="0"/>
              <a:t>NAME A FEW</a:t>
            </a:r>
          </a:p>
          <a:p>
            <a:r>
              <a:rPr lang="en-US" baseline="0" dirty="0" smtClean="0"/>
              <a:t>As you can see it is as rich and diverse as our student body and we continue to grow it to meet our incoming student’s needs and the needs of the job market.</a:t>
            </a:r>
          </a:p>
          <a:p>
            <a:r>
              <a:rPr lang="en-US" baseline="0" dirty="0" smtClean="0"/>
              <a:t>Another area we continue to investigate and grow is on job supports and one of our wonderful CCS mentor/job coaches, Rachel Adelman, will be coming up now to describe this pilot  research program to you.. ????</a:t>
            </a:r>
            <a:endParaRPr lang="en-US" dirty="0"/>
          </a:p>
        </p:txBody>
      </p:sp>
      <p:sp>
        <p:nvSpPr>
          <p:cNvPr id="4" name="Slide Number Placeholder 3"/>
          <p:cNvSpPr>
            <a:spLocks noGrp="1"/>
          </p:cNvSpPr>
          <p:nvPr>
            <p:ph type="sldNum" sz="quarter" idx="10"/>
          </p:nvPr>
        </p:nvSpPr>
        <p:spPr/>
        <p:txBody>
          <a:bodyPr/>
          <a:lstStyle/>
          <a:p>
            <a:fld id="{435BA530-035B-D942-B826-A567C113A07C}" type="slidenum">
              <a:rPr lang="en-US" smtClean="0"/>
              <a:pPr/>
              <a:t>16</a:t>
            </a:fld>
            <a:endParaRPr lang="en-US" dirty="0"/>
          </a:p>
        </p:txBody>
      </p:sp>
    </p:spTree>
    <p:extLst>
      <p:ext uri="{BB962C8B-B14F-4D97-AF65-F5344CB8AC3E}">
        <p14:creationId xmlns:p14="http://schemas.microsoft.com/office/powerpoint/2010/main" val="2795642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5BA530-035B-D942-B826-A567C113A07C}" type="slidenum">
              <a:rPr lang="en-US" smtClean="0"/>
              <a:pPr/>
              <a:t>23</a:t>
            </a:fld>
            <a:endParaRPr lang="en-US" dirty="0"/>
          </a:p>
        </p:txBody>
      </p:sp>
    </p:spTree>
    <p:extLst>
      <p:ext uri="{BB962C8B-B14F-4D97-AF65-F5344CB8AC3E}">
        <p14:creationId xmlns:p14="http://schemas.microsoft.com/office/powerpoint/2010/main" val="4320734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Resisted traditional</a:t>
            </a:r>
            <a:r>
              <a:rPr lang="en-US" baseline="0" dirty="0" smtClean="0"/>
              <a:t> support– wanted independence.</a:t>
            </a:r>
            <a:endParaRPr lang="en-US" dirty="0"/>
          </a:p>
        </p:txBody>
      </p:sp>
      <p:sp>
        <p:nvSpPr>
          <p:cNvPr id="4" name="Slide Number Placeholder 3"/>
          <p:cNvSpPr>
            <a:spLocks noGrp="1"/>
          </p:cNvSpPr>
          <p:nvPr>
            <p:ph type="sldNum" sz="quarter" idx="10"/>
          </p:nvPr>
        </p:nvSpPr>
        <p:spPr/>
        <p:txBody>
          <a:bodyPr/>
          <a:lstStyle/>
          <a:p>
            <a:fld id="{435BA530-035B-D942-B826-A567C113A07C}" type="slidenum">
              <a:rPr lang="en-US" smtClean="0"/>
              <a:pPr/>
              <a:t>26</a:t>
            </a:fld>
            <a:endParaRPr lang="en-US" dirty="0"/>
          </a:p>
        </p:txBody>
      </p:sp>
    </p:spTree>
    <p:extLst>
      <p:ext uri="{BB962C8B-B14F-4D97-AF65-F5344CB8AC3E}">
        <p14:creationId xmlns:p14="http://schemas.microsoft.com/office/powerpoint/2010/main" val="3395460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ask the employer and job coach to fill out similar</a:t>
            </a:r>
            <a:r>
              <a:rPr lang="en-US" baseline="0" dirty="0" smtClean="0"/>
              <a:t> reports. He demonstrated growth in all aspects  by all parties.</a:t>
            </a:r>
            <a:endParaRPr lang="en-US" dirty="0"/>
          </a:p>
        </p:txBody>
      </p:sp>
      <p:sp>
        <p:nvSpPr>
          <p:cNvPr id="4" name="Slide Number Placeholder 3"/>
          <p:cNvSpPr>
            <a:spLocks noGrp="1"/>
          </p:cNvSpPr>
          <p:nvPr>
            <p:ph type="sldNum" sz="quarter" idx="10"/>
          </p:nvPr>
        </p:nvSpPr>
        <p:spPr/>
        <p:txBody>
          <a:bodyPr/>
          <a:lstStyle/>
          <a:p>
            <a:fld id="{435BA530-035B-D942-B826-A567C113A07C}" type="slidenum">
              <a:rPr lang="en-US" smtClean="0"/>
              <a:pPr/>
              <a:t>34</a:t>
            </a:fld>
            <a:endParaRPr lang="en-US" dirty="0"/>
          </a:p>
        </p:txBody>
      </p:sp>
    </p:spTree>
    <p:extLst>
      <p:ext uri="{BB962C8B-B14F-4D97-AF65-F5344CB8AC3E}">
        <p14:creationId xmlns:p14="http://schemas.microsoft.com/office/powerpoint/2010/main" val="10080219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5BA530-035B-D942-B826-A567C113A07C}" type="slidenum">
              <a:rPr lang="en-US" smtClean="0"/>
              <a:pPr/>
              <a:t>35</a:t>
            </a:fld>
            <a:endParaRPr lang="en-US" dirty="0"/>
          </a:p>
        </p:txBody>
      </p:sp>
    </p:spTree>
    <p:extLst>
      <p:ext uri="{BB962C8B-B14F-4D97-AF65-F5344CB8AC3E}">
        <p14:creationId xmlns:p14="http://schemas.microsoft.com/office/powerpoint/2010/main" val="39564491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ALSO LIFE LONG TOOL!</a:t>
            </a:r>
            <a:endParaRPr lang="en-US" dirty="0"/>
          </a:p>
        </p:txBody>
      </p:sp>
      <p:sp>
        <p:nvSpPr>
          <p:cNvPr id="4" name="Slide Number Placeholder 3"/>
          <p:cNvSpPr>
            <a:spLocks noGrp="1"/>
          </p:cNvSpPr>
          <p:nvPr>
            <p:ph type="sldNum" sz="quarter" idx="10"/>
          </p:nvPr>
        </p:nvSpPr>
        <p:spPr/>
        <p:txBody>
          <a:bodyPr/>
          <a:lstStyle/>
          <a:p>
            <a:fld id="{435BA530-035B-D942-B826-A567C113A07C}" type="slidenum">
              <a:rPr lang="en-US" smtClean="0"/>
              <a:pPr/>
              <a:t>36</a:t>
            </a:fld>
            <a:endParaRPr lang="en-US" dirty="0"/>
          </a:p>
        </p:txBody>
      </p:sp>
    </p:spTree>
    <p:extLst>
      <p:ext uri="{BB962C8B-B14F-4D97-AF65-F5344CB8AC3E}">
        <p14:creationId xmlns:p14="http://schemas.microsoft.com/office/powerpoint/2010/main" val="31499367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Hello, I am Amy</a:t>
            </a:r>
            <a:r>
              <a:rPr lang="en-US" baseline="0" dirty="0" smtClean="0"/>
              <a:t> Schuler, the Career Specialist at CCS. As Rebecca mentioned we have many elements of our 4 year program.. One being career development.  This slide shows students from our soph, jr and senior cohorts at their work places on or off campus. We will tap into that a bit more but first it is important to understand the model that we based on our program on and the reason why we adopted it</a:t>
            </a:r>
            <a:endParaRPr lang="en-US" dirty="0"/>
          </a:p>
        </p:txBody>
      </p:sp>
      <p:sp>
        <p:nvSpPr>
          <p:cNvPr id="4" name="Slide Number Placeholder 3"/>
          <p:cNvSpPr>
            <a:spLocks noGrp="1"/>
          </p:cNvSpPr>
          <p:nvPr>
            <p:ph type="sldNum" sz="quarter" idx="10"/>
          </p:nvPr>
        </p:nvSpPr>
        <p:spPr/>
        <p:txBody>
          <a:bodyPr/>
          <a:lstStyle/>
          <a:p>
            <a:fld id="{435BA530-035B-D942-B826-A567C113A07C}" type="slidenum">
              <a:rPr lang="en-US" smtClean="0"/>
              <a:pPr/>
              <a:t>5</a:t>
            </a:fld>
            <a:endParaRPr lang="en-US" dirty="0"/>
          </a:p>
        </p:txBody>
      </p:sp>
    </p:spTree>
    <p:extLst>
      <p:ext uri="{BB962C8B-B14F-4D97-AF65-F5344CB8AC3E}">
        <p14:creationId xmlns:p14="http://schemas.microsoft.com/office/powerpoint/2010/main" val="36493584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72882">
              <a:defRPr/>
            </a:pPr>
            <a:r>
              <a:rPr lang="en-US" baseline="0" dirty="0" smtClean="0"/>
              <a:t>During the development of the CCS program it became obvious to us to that the majority of our incoming students had little true understanding of their disabilities, little career development or vocational training and therfore did not have a good sense of what could be good career choices for them and what supports they might need to be successful.  </a:t>
            </a:r>
          </a:p>
          <a:p>
            <a:pPr defTabSz="472882">
              <a:defRPr/>
            </a:pPr>
            <a:r>
              <a:rPr lang="en-US" baseline="0" dirty="0" smtClean="0"/>
              <a:t>In order to provide these reference points and a productive four year experience we adopted the career development framework outlined by the known career ____ Brolin.</a:t>
            </a:r>
          </a:p>
          <a:p>
            <a:pPr defTabSz="472882">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435BA530-035B-D942-B826-A567C113A07C}" type="slidenum">
              <a:rPr lang="en-US" smtClean="0"/>
              <a:pPr/>
              <a:t>6</a:t>
            </a:fld>
            <a:endParaRPr lang="en-US" dirty="0"/>
          </a:p>
        </p:txBody>
      </p:sp>
    </p:spTree>
    <p:extLst>
      <p:ext uri="{BB962C8B-B14F-4D97-AF65-F5344CB8AC3E}">
        <p14:creationId xmlns:p14="http://schemas.microsoft.com/office/powerpoint/2010/main" val="41015203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Using</a:t>
            </a:r>
            <a:r>
              <a:rPr lang="en-US" baseline="0" dirty="0" smtClean="0"/>
              <a:t> the four stages defined by Brolin– Awareness, Exploration, Preparation and Assimilation.. We designed our four year career development structure incorporating academic and field related experiences. </a:t>
            </a:r>
            <a:endParaRPr lang="en-US" dirty="0"/>
          </a:p>
        </p:txBody>
      </p:sp>
      <p:sp>
        <p:nvSpPr>
          <p:cNvPr id="4" name="Slide Number Placeholder 3"/>
          <p:cNvSpPr>
            <a:spLocks noGrp="1"/>
          </p:cNvSpPr>
          <p:nvPr>
            <p:ph type="sldNum" sz="quarter" idx="10"/>
          </p:nvPr>
        </p:nvSpPr>
        <p:spPr/>
        <p:txBody>
          <a:bodyPr/>
          <a:lstStyle/>
          <a:p>
            <a:fld id="{435BA530-035B-D942-B826-A567C113A07C}" type="slidenum">
              <a:rPr lang="en-US" smtClean="0"/>
              <a:pPr/>
              <a:t>7</a:t>
            </a:fld>
            <a:endParaRPr lang="en-US" dirty="0"/>
          </a:p>
        </p:txBody>
      </p:sp>
    </p:spTree>
    <p:extLst>
      <p:ext uri="{BB962C8B-B14F-4D97-AF65-F5344CB8AC3E}">
        <p14:creationId xmlns:p14="http://schemas.microsoft.com/office/powerpoint/2010/main" val="22416381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address stage</a:t>
            </a:r>
            <a:r>
              <a:rPr lang="en-US" baseline="0" dirty="0" smtClean="0"/>
              <a:t> one- Awareness during Freshman year. Students take a two part academic course- Career Exploration I and II in the Fall and Spring term. This is considered the start of the career process.. With in depth discussion, research , group work and modeling about all aspects of career from what is the difference between a  job and career.. An introduction to different categories and types of jobs (for instance a new an upcoming job sector– Green Jobs)  to… work place expectations and problem solving. Our experience has shown that this type of in-depth review and candid conversation has typically not taken place in prior educational settings.</a:t>
            </a:r>
          </a:p>
          <a:p>
            <a:endParaRPr lang="en-US" dirty="0"/>
          </a:p>
        </p:txBody>
      </p:sp>
      <p:sp>
        <p:nvSpPr>
          <p:cNvPr id="4" name="Slide Number Placeholder 3"/>
          <p:cNvSpPr>
            <a:spLocks noGrp="1"/>
          </p:cNvSpPr>
          <p:nvPr>
            <p:ph type="sldNum" sz="quarter" idx="10"/>
          </p:nvPr>
        </p:nvSpPr>
        <p:spPr/>
        <p:txBody>
          <a:bodyPr/>
          <a:lstStyle/>
          <a:p>
            <a:fld id="{83FF63E8-A55C-4980-81A5-A1980999C8CF}" type="slidenum">
              <a:rPr lang="en-US" smtClean="0"/>
              <a:pPr/>
              <a:t>8</a:t>
            </a:fld>
            <a:endParaRPr lang="en-US" dirty="0"/>
          </a:p>
        </p:txBody>
      </p:sp>
    </p:spTree>
    <p:extLst>
      <p:ext uri="{BB962C8B-B14F-4D97-AF65-F5344CB8AC3E}">
        <p14:creationId xmlns:p14="http://schemas.microsoft.com/office/powerpoint/2010/main" val="14512834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 the students</a:t>
            </a:r>
            <a:r>
              <a:rPr lang="en-US" baseline="0" dirty="0" smtClean="0"/>
              <a:t> move into the Spring semester course, they start to develop an understanding of what types of careers might interest them and which ones might suit their abilities (this may not necessarily turn out to be the same– so there is often a great self awareness experience by students during Career Exploration II course.)  Students take many assessments to help define their personalities (myers briggs) work styles (NJ CAN) and spend time understanding tasks related to these jobs through .. ADD IN.  With this better understanding and an awareness of the concrete tasks involved in jobs they might be interested students gain a sense of the type of supports they might need to be successful on and off the job  this can range from --- to ----.</a:t>
            </a:r>
            <a:endParaRPr lang="en-US" dirty="0"/>
          </a:p>
        </p:txBody>
      </p:sp>
      <p:sp>
        <p:nvSpPr>
          <p:cNvPr id="4" name="Slide Number Placeholder 3"/>
          <p:cNvSpPr>
            <a:spLocks noGrp="1"/>
          </p:cNvSpPr>
          <p:nvPr>
            <p:ph type="sldNum" sz="quarter" idx="10"/>
          </p:nvPr>
        </p:nvSpPr>
        <p:spPr/>
        <p:txBody>
          <a:bodyPr/>
          <a:lstStyle/>
          <a:p>
            <a:fld id="{83FF63E8-A55C-4980-81A5-A1980999C8CF}" type="slidenum">
              <a:rPr lang="en-US" smtClean="0"/>
              <a:pPr/>
              <a:t>9</a:t>
            </a:fld>
            <a:endParaRPr lang="en-US" dirty="0"/>
          </a:p>
        </p:txBody>
      </p:sp>
    </p:spTree>
    <p:extLst>
      <p:ext uri="{BB962C8B-B14F-4D97-AF65-F5344CB8AC3E}">
        <p14:creationId xmlns:p14="http://schemas.microsoft.com/office/powerpoint/2010/main" val="34238809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dirty="0" smtClean="0"/>
              <a:t>Based</a:t>
            </a:r>
            <a:r>
              <a:rPr lang="en-US" baseline="0" dirty="0" smtClean="0"/>
              <a:t> on information learned in Freshman year.. Sophomores begin HANDS ON </a:t>
            </a:r>
            <a:r>
              <a:rPr lang="en-US" b="1" baseline="0" dirty="0" smtClean="0"/>
              <a:t>exploration </a:t>
            </a:r>
            <a:r>
              <a:rPr lang="en-US" baseline="0" dirty="0" smtClean="0"/>
              <a:t>with semester long job experiences on campus. We try to gear students towards job cluster experiences that best suit their needs with the goal of having them experience four different clusters (two sophomore year and two junior) to offer a broad experience in different sectors. As we all likely know we may think we love one type of job till we are actually doing it or think we would dislike another and when engaged may love it. </a:t>
            </a:r>
          </a:p>
          <a:p>
            <a:endParaRPr lang="en-US" baseline="0" dirty="0" smtClean="0"/>
          </a:p>
          <a:p>
            <a:r>
              <a:rPr lang="en-US" baseline="0" dirty="0" smtClean="0"/>
              <a:t>When we develop these partners we spend time meeting with our on campus partners (who may be TCNJ employees or contract providers/as is the case with the food service on campus– Sodexo) to job carve the position so that our students will have meaningful and productive experiences. We use the job descriptions of typical undergraduate student workers to assist us in this process. </a:t>
            </a:r>
          </a:p>
          <a:p>
            <a:endParaRPr lang="en-US" baseline="0" dirty="0" smtClean="0"/>
          </a:p>
          <a:p>
            <a:r>
              <a:rPr lang="en-US" baseline="0" dirty="0" smtClean="0"/>
              <a:t>We provide mentor/job coach support with the hope to fade to natural support- once the student and employer are feeling comfortable and confident (this is the plan in the jr/sr experience as well)</a:t>
            </a:r>
          </a:p>
          <a:p>
            <a:endParaRPr lang="en-US" baseline="0" dirty="0" smtClean="0"/>
          </a:p>
          <a:p>
            <a:pPr defTabSz="472882">
              <a:defRPr/>
            </a:pPr>
            <a:r>
              <a:rPr lang="en-US" dirty="0" smtClean="0"/>
              <a:t>The</a:t>
            </a:r>
            <a:r>
              <a:rPr lang="en-US" baseline="0" dirty="0" smtClean="0"/>
              <a:t> exploration stage during sophomore year tends to be an exhilarating and sometimes nerve-wracking experience for our students as it is often the first time they are held accountable for their performance in a work setting (or truly accountable) </a:t>
            </a:r>
          </a:p>
          <a:p>
            <a:pPr defTabSz="472882">
              <a:defRPr/>
            </a:pPr>
            <a:endParaRPr lang="en-US" baseline="0" dirty="0" smtClean="0"/>
          </a:p>
          <a:p>
            <a:pPr defTabSz="472882">
              <a:defRPr/>
            </a:pPr>
            <a:r>
              <a:rPr lang="en-US" baseline="0" dirty="0" smtClean="0"/>
              <a:t>Students work two days a week for 2-4 hour shifts. </a:t>
            </a:r>
          </a:p>
          <a:p>
            <a:pPr defTabSz="472882">
              <a:defRPr/>
            </a:pPr>
            <a:r>
              <a:rPr lang="en-US" baseline="0" dirty="0" smtClean="0"/>
              <a:t>Their job performance, dedication, behavior accounts for a large portion of this 4 credit course  along with weekly class meeting and assignments. </a:t>
            </a:r>
            <a:endParaRPr lang="en-US" dirty="0" smtClean="0"/>
          </a:p>
          <a:p>
            <a:endParaRPr lang="en-US" baseline="0" dirty="0" smtClean="0"/>
          </a:p>
          <a:p>
            <a:endParaRPr lang="en-US" baseline="0" dirty="0" smtClean="0"/>
          </a:p>
          <a:p>
            <a:r>
              <a:rPr lang="en-US" baseline="0" dirty="0" smtClean="0"/>
              <a:t>We task analysis the jobs and use this information to provide on and off the job training and feedback for our students. We also look back on the individual supports defined during their freshman year/stage one experience (Awareness) and apply those to students as needed.  </a:t>
            </a:r>
          </a:p>
          <a:p>
            <a:r>
              <a:rPr lang="en-US" baseline="0" dirty="0" smtClean="0"/>
              <a:t>For this to be successful the student, job coach and employer need to be on the same page.  XXX</a:t>
            </a:r>
            <a:endParaRPr lang="en-US" dirty="0"/>
          </a:p>
        </p:txBody>
      </p:sp>
      <p:sp>
        <p:nvSpPr>
          <p:cNvPr id="4" name="Slide Number Placeholder 3"/>
          <p:cNvSpPr>
            <a:spLocks noGrp="1"/>
          </p:cNvSpPr>
          <p:nvPr>
            <p:ph type="sldNum" sz="quarter" idx="10"/>
          </p:nvPr>
        </p:nvSpPr>
        <p:spPr/>
        <p:txBody>
          <a:bodyPr/>
          <a:lstStyle/>
          <a:p>
            <a:fld id="{435BA530-035B-D942-B826-A567C113A07C}" type="slidenum">
              <a:rPr lang="en-US" smtClean="0"/>
              <a:pPr/>
              <a:t>11</a:t>
            </a:fld>
            <a:endParaRPr lang="en-US" dirty="0"/>
          </a:p>
        </p:txBody>
      </p:sp>
    </p:spTree>
    <p:extLst>
      <p:ext uri="{BB962C8B-B14F-4D97-AF65-F5344CB8AC3E}">
        <p14:creationId xmlns:p14="http://schemas.microsoft.com/office/powerpoint/2010/main" val="15308116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Junior year.. Moves the students into the third stage of Brolins Career Development Framework---</a:t>
            </a:r>
            <a:r>
              <a:rPr lang="en-US" baseline="0" dirty="0" smtClean="0"/>
              <a:t> PREPARATION. This is the time when we expand on the skills and preferences of the student.</a:t>
            </a:r>
          </a:p>
          <a:p>
            <a:endParaRPr lang="en-US" baseline="0" dirty="0" smtClean="0"/>
          </a:p>
          <a:p>
            <a:r>
              <a:rPr lang="en-US" baseline="0" dirty="0" smtClean="0"/>
              <a:t>Increase emphasis is placed on job placed based on Sophomore year experiences and exploration. </a:t>
            </a:r>
          </a:p>
          <a:p>
            <a:r>
              <a:rPr lang="en-US" baseline="0" dirty="0" smtClean="0"/>
              <a:t>Students work two days a week at  3-5 hour shifts.</a:t>
            </a:r>
          </a:p>
          <a:p>
            <a:endParaRPr lang="en-US" baseline="0" dirty="0" smtClean="0"/>
          </a:p>
          <a:p>
            <a:r>
              <a:rPr lang="en-US" baseline="0" dirty="0" smtClean="0"/>
              <a:t>Students also attend a weekly class and individual meetings where they continue to reflect on their experiences and complete  assessments that help them decipher what path they want to pursue for their year long – off campus Internship experience. </a:t>
            </a:r>
          </a:p>
          <a:p>
            <a:r>
              <a:rPr lang="en-US" baseline="0" dirty="0" smtClean="0"/>
              <a:t>Emphasis is placed on developing career portfolio tools (resumes etc) and developing/practicing interview skills.</a:t>
            </a:r>
          </a:p>
          <a:p>
            <a:r>
              <a:rPr lang="en-US" baseline="0" dirty="0" smtClean="0"/>
              <a:t>Our goal in this stage is to continue to develop skills and PREPARE students to take a more active and independent role in their choices and to be able to articulate their wants and strengths to their prospective employers–  as they are required to interview for their senior experience as any typical rising senior would for theirs.</a:t>
            </a:r>
            <a:endParaRPr lang="en-US" dirty="0"/>
          </a:p>
        </p:txBody>
      </p:sp>
      <p:sp>
        <p:nvSpPr>
          <p:cNvPr id="4" name="Slide Number Placeholder 3"/>
          <p:cNvSpPr>
            <a:spLocks noGrp="1"/>
          </p:cNvSpPr>
          <p:nvPr>
            <p:ph type="sldNum" sz="quarter" idx="10"/>
          </p:nvPr>
        </p:nvSpPr>
        <p:spPr/>
        <p:txBody>
          <a:bodyPr/>
          <a:lstStyle/>
          <a:p>
            <a:fld id="{435BA530-035B-D942-B826-A567C113A07C}" type="slidenum">
              <a:rPr lang="en-US" smtClean="0"/>
              <a:pPr/>
              <a:t>12</a:t>
            </a:fld>
            <a:endParaRPr lang="en-US" dirty="0"/>
          </a:p>
        </p:txBody>
      </p:sp>
    </p:spTree>
    <p:extLst>
      <p:ext uri="{BB962C8B-B14F-4D97-AF65-F5344CB8AC3E}">
        <p14:creationId xmlns:p14="http://schemas.microsoft.com/office/powerpoint/2010/main" val="11861955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 list of some of our current on campus /practicum and off campus /internship</a:t>
            </a:r>
            <a:r>
              <a:rPr lang="en-US" baseline="0" dirty="0" smtClean="0"/>
              <a:t> opportunities. </a:t>
            </a:r>
          </a:p>
          <a:p>
            <a:r>
              <a:rPr lang="en-US" baseline="0" dirty="0" smtClean="0"/>
              <a:t>NAME A FEW</a:t>
            </a:r>
          </a:p>
          <a:p>
            <a:r>
              <a:rPr lang="en-US" baseline="0" dirty="0" smtClean="0"/>
              <a:t>As you can see it is as rich and diverse as our student body and we continue to grow it to meet our incoming student’s needs and the needs of the job market.</a:t>
            </a:r>
          </a:p>
          <a:p>
            <a:r>
              <a:rPr lang="en-US" baseline="0" dirty="0" smtClean="0"/>
              <a:t>Another area we continue to investigate and grow is on job supports and one of our wonderful CCS mentor/job coaches, Rachel Adelman, will be coming up now to describe this pilot  research program to you.. ????</a:t>
            </a:r>
            <a:endParaRPr lang="en-US" dirty="0"/>
          </a:p>
        </p:txBody>
      </p:sp>
      <p:sp>
        <p:nvSpPr>
          <p:cNvPr id="4" name="Slide Number Placeholder 3"/>
          <p:cNvSpPr>
            <a:spLocks noGrp="1"/>
          </p:cNvSpPr>
          <p:nvPr>
            <p:ph type="sldNum" sz="quarter" idx="10"/>
          </p:nvPr>
        </p:nvSpPr>
        <p:spPr/>
        <p:txBody>
          <a:bodyPr/>
          <a:lstStyle/>
          <a:p>
            <a:fld id="{435BA530-035B-D942-B826-A567C113A07C}" type="slidenum">
              <a:rPr lang="en-US" smtClean="0"/>
              <a:pPr/>
              <a:t>13</a:t>
            </a:fld>
            <a:endParaRPr lang="en-US" dirty="0"/>
          </a:p>
        </p:txBody>
      </p:sp>
    </p:spTree>
    <p:extLst>
      <p:ext uri="{BB962C8B-B14F-4D97-AF65-F5344CB8AC3E}">
        <p14:creationId xmlns:p14="http://schemas.microsoft.com/office/powerpoint/2010/main" val="2795642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9" name="Rectangle 18"/>
          <p:cNvSpPr>
            <a:spLocks noChangeArrowheads="1"/>
          </p:cNvSpPr>
          <p:nvPr/>
        </p:nvSpPr>
        <p:spPr bwMode="white">
          <a:xfrm>
            <a:off x="8991600" y="3048"/>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6" name="Rectangle 15"/>
          <p:cNvSpPr>
            <a:spLocks noChangeArrowheads="1"/>
          </p:cNvSpPr>
          <p:nvPr/>
        </p:nvSpPr>
        <p:spPr bwMode="white">
          <a:xfrm>
            <a:off x="0" y="0"/>
            <a:ext cx="9144000" cy="25146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2" name="Rectangle 11"/>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9" name="Subtitle 8"/>
          <p:cNvSpPr>
            <a:spLocks noGrp="1"/>
          </p:cNvSpPr>
          <p:nvPr>
            <p:ph type="subTitle" idx="1"/>
          </p:nvPr>
        </p:nvSpPr>
        <p:spPr>
          <a:xfrm>
            <a:off x="1371600" y="2819400"/>
            <a:ext cx="64008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p:txBody>
          <a:bodyPr/>
          <a:lstStyle/>
          <a:p>
            <a:fld id="{FC7EE475-2726-DA4C-8C47-FF24191078AC}" type="datetimeFigureOut">
              <a:rPr lang="en-US" smtClean="0"/>
              <a:pPr/>
              <a:t>6/2/14</a:t>
            </a:fld>
            <a:endParaRPr lang="en-US" dirty="0"/>
          </a:p>
        </p:txBody>
      </p:sp>
      <p:sp>
        <p:nvSpPr>
          <p:cNvPr id="17" name="Footer Placeholder 16"/>
          <p:cNvSpPr>
            <a:spLocks noGrp="1"/>
          </p:cNvSpPr>
          <p:nvPr>
            <p:ph type="ftr" sz="quarter" idx="11"/>
          </p:nvPr>
        </p:nvSpPr>
        <p:spPr/>
        <p:txBody>
          <a:bodyPr/>
          <a:lstStyle/>
          <a:p>
            <a:endParaRPr lang="en-US" dirty="0"/>
          </a:p>
        </p:txBody>
      </p:sp>
      <p:sp>
        <p:nvSpPr>
          <p:cNvPr id="7" name="Straight Connector 6"/>
          <p:cNvSpPr>
            <a:spLocks noChangeShapeType="1"/>
          </p:cNvSpPr>
          <p:nvPr/>
        </p:nvSpPr>
        <p:spPr bwMode="auto">
          <a:xfrm>
            <a:off x="155448" y="2420112"/>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dirty="0"/>
          </a:p>
        </p:txBody>
      </p:sp>
      <p:sp>
        <p:nvSpPr>
          <p:cNvPr id="10" name="Rectangle 9"/>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Oval 12"/>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4" name="Oval 13"/>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9" name="Slide Number Placeholder 28"/>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65C6D90F-6CF0-FD4C-B788-ABE618BF0DCD}" type="slidenum">
              <a:rPr lang="en-US" smtClean="0"/>
              <a:pPr/>
              <a:t>‹#›</a:t>
            </a:fld>
            <a:endParaRPr lang="en-US" dirty="0"/>
          </a:p>
        </p:txBody>
      </p:sp>
      <p:sp>
        <p:nvSpPr>
          <p:cNvPr id="8" name="Title 7"/>
          <p:cNvSpPr>
            <a:spLocks noGrp="1"/>
          </p:cNvSpPr>
          <p:nvPr>
            <p:ph type="ctrTitle"/>
          </p:nvPr>
        </p:nvSpPr>
        <p:spPr>
          <a:xfrm>
            <a:off x="685800" y="381000"/>
            <a:ext cx="7772400" cy="1752600"/>
          </a:xfrm>
        </p:spPr>
        <p:txBody>
          <a:bodyPr anchor="b"/>
          <a:lstStyle>
            <a:lvl1pPr>
              <a:defRPr sz="4200">
                <a:solidFill>
                  <a:schemeClr val="accent1"/>
                </a:solidFill>
              </a:defRPr>
            </a:lvl1pPr>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FC7EE475-2726-DA4C-8C47-FF24191078AC}" type="datetimeFigureOut">
              <a:rPr lang="en-US" smtClean="0"/>
              <a:pPr/>
              <a:t>6/2/14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5C6D90F-6CF0-FD4C-B788-ABE618BF0DCD}" type="slidenum">
              <a:rPr lang="en-US" smtClean="0"/>
              <a:pPr/>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2"/>
      </p:bgRef>
    </p:bg>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8" name="Rectangle 7"/>
          <p:cNvSpPr>
            <a:spLocks noChangeArrowheads="1"/>
          </p:cNvSpPr>
          <p:nvPr/>
        </p:nvSpPr>
        <p:spPr bwMode="white">
          <a:xfrm>
            <a:off x="7010400" y="0"/>
            <a:ext cx="21336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9" name="Rectangle 8"/>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0" name="Rectangle 9"/>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1" name="Rectangle 10"/>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2" name="Rectangle 11"/>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Straight Connector 12"/>
          <p:cNvSpPr>
            <a:spLocks noChangeShapeType="1"/>
          </p:cNvSpPr>
          <p:nvPr/>
        </p:nvSpPr>
        <p:spPr bwMode="auto">
          <a:xfrm rot="5400000">
            <a:off x="4021836" y="3278124"/>
            <a:ext cx="6245352"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dirty="0"/>
          </a:p>
        </p:txBody>
      </p:sp>
      <p:sp>
        <p:nvSpPr>
          <p:cNvPr id="14" name="Oval 13"/>
          <p:cNvSpPr/>
          <p:nvPr/>
        </p:nvSpPr>
        <p:spPr>
          <a:xfrm>
            <a:off x="6839712" y="2925763"/>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5" name="Oval 14"/>
          <p:cNvSpPr/>
          <p:nvPr/>
        </p:nvSpPr>
        <p:spPr>
          <a:xfrm>
            <a:off x="6934200" y="3020251"/>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6" name="Slide Number Placeholder 5"/>
          <p:cNvSpPr>
            <a:spLocks noGrp="1"/>
          </p:cNvSpPr>
          <p:nvPr>
            <p:ph type="sldNum" sz="quarter" idx="12"/>
          </p:nvPr>
        </p:nvSpPr>
        <p:spPr>
          <a:xfrm>
            <a:off x="6915912" y="3009901"/>
            <a:ext cx="457200" cy="441325"/>
          </a:xfrm>
        </p:spPr>
        <p:txBody>
          <a:bodyPr/>
          <a:lstStyle/>
          <a:p>
            <a:fld id="{65C6D90F-6CF0-FD4C-B788-ABE618BF0DCD}" type="slidenum">
              <a:rPr lang="en-US" smtClean="0"/>
              <a:pPr/>
              <a:t>‹#›</a:t>
            </a:fld>
            <a:endParaRPr lang="en-US" dirty="0"/>
          </a:p>
        </p:txBody>
      </p:sp>
      <p:sp>
        <p:nvSpPr>
          <p:cNvPr id="3" name="Vertical Text Placeholder 2"/>
          <p:cNvSpPr>
            <a:spLocks noGrp="1"/>
          </p:cNvSpPr>
          <p:nvPr>
            <p:ph type="body" orient="vert" idx="1"/>
          </p:nvPr>
        </p:nvSpPr>
        <p:spPr>
          <a:xfrm>
            <a:off x="304800" y="304800"/>
            <a:ext cx="6553200" cy="5821366"/>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FC7EE475-2726-DA4C-8C47-FF24191078AC}" type="datetimeFigureOut">
              <a:rPr lang="en-US" smtClean="0"/>
              <a:pPr/>
              <a:t>6/2/14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2" name="Vertical Title 1"/>
          <p:cNvSpPr>
            <a:spLocks noGrp="1"/>
          </p:cNvSpPr>
          <p:nvPr>
            <p:ph type="title" orient="vert"/>
          </p:nvPr>
        </p:nvSpPr>
        <p:spPr>
          <a:xfrm>
            <a:off x="7391400" y="304801"/>
            <a:ext cx="1447800" cy="5851525"/>
          </a:xfrm>
        </p:spPr>
        <p:txBody>
          <a:bodyPr vert="eaVert"/>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FC7EE475-2726-DA4C-8C47-FF24191078AC}" type="datetimeFigureOut">
              <a:rPr lang="en-US" smtClean="0"/>
              <a:pPr/>
              <a:t>6/2/14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4361688" y="1026372"/>
            <a:ext cx="457200" cy="441325"/>
          </a:xfrm>
        </p:spPr>
        <p:txBody>
          <a:bodyPr/>
          <a:lstStyle/>
          <a:p>
            <a:fld id="{65C6D90F-6CF0-FD4C-B788-ABE618BF0DCD}" type="slidenum">
              <a:rPr lang="en-US" smtClean="0"/>
              <a:pPr/>
              <a:t>‹#›</a:t>
            </a:fld>
            <a:endParaRPr lang="en-US" dirty="0"/>
          </a:p>
        </p:txBody>
      </p:sp>
      <p:sp>
        <p:nvSpPr>
          <p:cNvPr id="8" name="Content Placeholder 7"/>
          <p:cNvSpPr>
            <a:spLocks noGrp="1"/>
          </p:cNvSpPr>
          <p:nvPr>
            <p:ph sz="quarter" idx="1"/>
          </p:nvPr>
        </p:nvSpPr>
        <p:spPr>
          <a:xfrm>
            <a:off x="301752" y="1527048"/>
            <a:ext cx="850392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6" name="Rectangle 15"/>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8" name="Rectangle 17"/>
          <p:cNvSpPr>
            <a:spLocks noChangeArrowheads="1"/>
          </p:cNvSpPr>
          <p:nvPr/>
        </p:nvSpPr>
        <p:spPr bwMode="white">
          <a:xfrm>
            <a:off x="8991600" y="1905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9" name="Rectangle 18"/>
          <p:cNvSpPr>
            <a:spLocks noChangeArrowheads="1"/>
          </p:cNvSpPr>
          <p:nvPr/>
        </p:nvSpPr>
        <p:spPr bwMode="white">
          <a:xfrm>
            <a:off x="152400" y="2286000"/>
            <a:ext cx="8833104" cy="304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2" name="Rectangle 11"/>
          <p:cNvSpPr>
            <a:spLocks noChangeArrowheads="1"/>
          </p:cNvSpPr>
          <p:nvPr/>
        </p:nvSpPr>
        <p:spPr bwMode="auto">
          <a:xfrm>
            <a:off x="155448" y="142352"/>
            <a:ext cx="8833104" cy="2139696"/>
          </a:xfrm>
          <a:prstGeom prst="rect">
            <a:avLst/>
          </a:prstGeom>
          <a:solidFill>
            <a:schemeClr val="accent1"/>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3" name="Text Placeholder 2"/>
          <p:cNvSpPr>
            <a:spLocks noGrp="1"/>
          </p:cNvSpPr>
          <p:nvPr>
            <p:ph type="body" idx="1"/>
          </p:nvPr>
        </p:nvSpPr>
        <p:spPr>
          <a:xfrm>
            <a:off x="1368426" y="2743200"/>
            <a:ext cx="6480174" cy="1673225"/>
          </a:xfrm>
        </p:spPr>
        <p:txBody>
          <a:bodyPr anchor="t"/>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13" name="Rectangle 12"/>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4" name="Rectangle 13"/>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5" name="Footer Placeholder 4"/>
          <p:cNvSpPr>
            <a:spLocks noGrp="1"/>
          </p:cNvSpPr>
          <p:nvPr>
            <p:ph type="ftr" sz="quarter" idx="11"/>
          </p:nvPr>
        </p:nvSpPr>
        <p:spPr/>
        <p:txBody>
          <a:bodyPr/>
          <a:lstStyle/>
          <a:p>
            <a:endParaRPr lang="en-US" dirty="0"/>
          </a:p>
        </p:txBody>
      </p:sp>
      <p:sp>
        <p:nvSpPr>
          <p:cNvPr id="4" name="Date Placeholder 3"/>
          <p:cNvSpPr>
            <a:spLocks noGrp="1"/>
          </p:cNvSpPr>
          <p:nvPr>
            <p:ph type="dt" sz="half" idx="10"/>
          </p:nvPr>
        </p:nvSpPr>
        <p:spPr/>
        <p:txBody>
          <a:bodyPr/>
          <a:lstStyle/>
          <a:p>
            <a:fld id="{FC7EE475-2726-DA4C-8C47-FF24191078AC}" type="datetimeFigureOut">
              <a:rPr lang="en-US" smtClean="0"/>
              <a:pPr/>
              <a:t>6/2/14</a:t>
            </a:fld>
            <a:endParaRPr lang="en-US" dirty="0"/>
          </a:p>
        </p:txBody>
      </p:sp>
      <p:sp>
        <p:nvSpPr>
          <p:cNvPr id="8" name="Straight Connector 7"/>
          <p:cNvSpPr>
            <a:spLocks noChangeShapeType="1"/>
          </p:cNvSpPr>
          <p:nvPr/>
        </p:nvSpPr>
        <p:spPr bwMode="auto">
          <a:xfrm>
            <a:off x="152400" y="2438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dirty="0"/>
          </a:p>
        </p:txBody>
      </p:sp>
      <p:sp>
        <p:nvSpPr>
          <p:cNvPr id="10" name="Oval 9"/>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1" name="Oval 10"/>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6" name="Slide Number Placeholder 5"/>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65C6D90F-6CF0-FD4C-B788-ABE618BF0DCD}" type="slidenum">
              <a:rPr lang="en-US" smtClean="0"/>
              <a:pPr/>
              <a:t>‹#›</a:t>
            </a:fld>
            <a:endParaRPr lang="en-US" dirty="0"/>
          </a:p>
        </p:txBody>
      </p:sp>
      <p:sp>
        <p:nvSpPr>
          <p:cNvPr id="2" name="Title 1"/>
          <p:cNvSpPr>
            <a:spLocks noGrp="1"/>
          </p:cNvSpPr>
          <p:nvPr>
            <p:ph type="title"/>
          </p:nvPr>
        </p:nvSpPr>
        <p:spPr>
          <a:xfrm>
            <a:off x="722313" y="533400"/>
            <a:ext cx="7772400" cy="1524000"/>
          </a:xfrm>
        </p:spPr>
        <p:txBody>
          <a:bodyPr anchor="b"/>
          <a:lstStyle>
            <a:lvl1pPr algn="ctr">
              <a:buNone/>
              <a:defRPr sz="4200" b="0" cap="none" baseline="0">
                <a:solidFill>
                  <a:srgbClr val="FFFFFF"/>
                </a:solidFill>
              </a:defRPr>
            </a:lvl1pPr>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301752" y="228600"/>
            <a:ext cx="8534400" cy="758952"/>
          </a:xfrm>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a:xfrm>
            <a:off x="5791200" y="6409944"/>
            <a:ext cx="3044952" cy="365760"/>
          </a:xfrm>
        </p:spPr>
        <p:txBody>
          <a:bodyPr/>
          <a:lstStyle/>
          <a:p>
            <a:fld id="{FC7EE475-2726-DA4C-8C47-FF24191078AC}" type="datetimeFigureOut">
              <a:rPr lang="en-US" smtClean="0"/>
              <a:pPr/>
              <a:t>6/2/14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5C6D90F-6CF0-FD4C-B788-ABE618BF0DCD}" type="slidenum">
              <a:rPr lang="en-US" smtClean="0"/>
              <a:pPr/>
              <a:t>‹#›</a:t>
            </a:fld>
            <a:endParaRPr lang="en-US" dirty="0"/>
          </a:p>
        </p:txBody>
      </p:sp>
      <p:sp>
        <p:nvSpPr>
          <p:cNvPr id="8" name="Straight Connector 7"/>
          <p:cNvSpPr>
            <a:spLocks noChangeShapeType="1"/>
          </p:cNvSpPr>
          <p:nvPr/>
        </p:nvSpPr>
        <p:spPr bwMode="auto">
          <a:xfrm flipV="1">
            <a:off x="4563080" y="1575652"/>
            <a:ext cx="8921" cy="4819557"/>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dirty="0"/>
          </a:p>
        </p:txBody>
      </p:sp>
      <p:sp>
        <p:nvSpPr>
          <p:cNvPr id="10" name="Content Placeholder 9"/>
          <p:cNvSpPr>
            <a:spLocks noGrp="1"/>
          </p:cNvSpPr>
          <p:nvPr>
            <p:ph sz="half" idx="1"/>
          </p:nvPr>
        </p:nvSpPr>
        <p:spPr>
          <a:xfrm>
            <a:off x="301752" y="1371600"/>
            <a:ext cx="4038600" cy="4681728"/>
          </a:xfrm>
        </p:spPr>
        <p:txBody>
          <a:bodyPr/>
          <a:lstStyle>
            <a:lvl1pPr>
              <a:defRPr sz="2500"/>
            </a:lvl1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2" name="Content Placeholder 11"/>
          <p:cNvSpPr>
            <a:spLocks noGrp="1"/>
          </p:cNvSpPr>
          <p:nvPr>
            <p:ph sz="half" idx="2"/>
          </p:nvPr>
        </p:nvSpPr>
        <p:spPr>
          <a:xfrm>
            <a:off x="4800600" y="1371600"/>
            <a:ext cx="4038600" cy="4681728"/>
          </a:xfrm>
        </p:spPr>
        <p:txBody>
          <a:bodyPr/>
          <a:lstStyle>
            <a:lvl1pPr>
              <a:defRPr sz="2500"/>
            </a:lvl1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1">
        <a:schemeClr val="bg2"/>
      </p:bgRef>
    </p:bg>
    <p:spTree>
      <p:nvGrpSpPr>
        <p:cNvPr id="1" name=""/>
        <p:cNvGrpSpPr/>
        <p:nvPr/>
      </p:nvGrpSpPr>
      <p:grpSpPr>
        <a:xfrm>
          <a:off x="0" y="0"/>
          <a:ext cx="0" cy="0"/>
          <a:chOff x="0" y="0"/>
          <a:chExt cx="0" cy="0"/>
        </a:xfrm>
      </p:grpSpPr>
      <p:sp>
        <p:nvSpPr>
          <p:cNvPr id="10" name="Straight Connector 9"/>
          <p:cNvSpPr>
            <a:spLocks noChangeShapeType="1"/>
          </p:cNvSpPr>
          <p:nvPr/>
        </p:nvSpPr>
        <p:spPr bwMode="auto">
          <a:xfrm flipV="1">
            <a:off x="4572000" y="2200275"/>
            <a:ext cx="0" cy="4187952"/>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dirty="0"/>
          </a:p>
        </p:txBody>
      </p:sp>
      <p:sp>
        <p:nvSpPr>
          <p:cNvPr id="20" name="Rectangle 19"/>
          <p:cNvSpPr>
            <a:spLocks noChangeArrowheads="1"/>
          </p:cNvSpPr>
          <p:nvPr/>
        </p:nvSpPr>
        <p:spPr bwMode="white">
          <a:xfrm>
            <a:off x="0" y="0"/>
            <a:ext cx="9144000" cy="1447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1" name="Rectangle 20"/>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2" name="Rectangle 21"/>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1" name="Rectangle 10"/>
          <p:cNvSpPr/>
          <p:nvPr/>
        </p:nvSpPr>
        <p:spPr>
          <a:xfrm>
            <a:off x="152400" y="1371600"/>
            <a:ext cx="8833104"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3" name="Rectangle 12"/>
          <p:cNvSpPr>
            <a:spLocks noChangeArrowheads="1"/>
          </p:cNvSpPr>
          <p:nvPr/>
        </p:nvSpPr>
        <p:spPr bwMode="auto">
          <a:xfrm>
            <a:off x="145923" y="6391656"/>
            <a:ext cx="8833104" cy="310896"/>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3" name="Text Placeholder 2"/>
          <p:cNvSpPr>
            <a:spLocks noGrp="1"/>
          </p:cNvSpPr>
          <p:nvPr>
            <p:ph type="body" idx="1"/>
          </p:nvPr>
        </p:nvSpPr>
        <p:spPr>
          <a:xfrm>
            <a:off x="301752" y="1524000"/>
            <a:ext cx="4040188"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791330" y="1524000"/>
            <a:ext cx="4041775"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7" name="Date Placeholder 6"/>
          <p:cNvSpPr>
            <a:spLocks noGrp="1"/>
          </p:cNvSpPr>
          <p:nvPr>
            <p:ph type="dt" sz="half" idx="10"/>
          </p:nvPr>
        </p:nvSpPr>
        <p:spPr/>
        <p:txBody>
          <a:bodyPr/>
          <a:lstStyle/>
          <a:p>
            <a:fld id="{FC7EE475-2726-DA4C-8C47-FF24191078AC}" type="datetimeFigureOut">
              <a:rPr lang="en-US" smtClean="0"/>
              <a:pPr/>
              <a:t>6/2/14</a:t>
            </a:fld>
            <a:endParaRPr lang="en-US" dirty="0"/>
          </a:p>
        </p:txBody>
      </p:sp>
      <p:sp>
        <p:nvSpPr>
          <p:cNvPr id="8" name="Footer Placeholder 7"/>
          <p:cNvSpPr>
            <a:spLocks noGrp="1"/>
          </p:cNvSpPr>
          <p:nvPr>
            <p:ph type="ftr" sz="quarter" idx="11"/>
          </p:nvPr>
        </p:nvSpPr>
        <p:spPr>
          <a:xfrm>
            <a:off x="304800" y="6409944"/>
            <a:ext cx="3581400" cy="365760"/>
          </a:xfrm>
        </p:spPr>
        <p:txBody>
          <a:bodyPr/>
          <a:lstStyle/>
          <a:p>
            <a:endParaRPr lang="en-US" dirty="0"/>
          </a:p>
        </p:txBody>
      </p:sp>
      <p:sp>
        <p:nvSpPr>
          <p:cNvPr id="15" name="Straight Connector 14"/>
          <p:cNvSpPr>
            <a:spLocks noChangeShapeType="1"/>
          </p:cNvSpPr>
          <p:nvPr/>
        </p:nvSpPr>
        <p:spPr bwMode="auto">
          <a:xfrm>
            <a:off x="152400" y="128016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dirty="0"/>
          </a:p>
        </p:txBody>
      </p:sp>
      <p:sp>
        <p:nvSpPr>
          <p:cNvPr id="18" name="Rectangle 1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4" name="Content Placeholder 23"/>
          <p:cNvSpPr>
            <a:spLocks noGrp="1"/>
          </p:cNvSpPr>
          <p:nvPr>
            <p:ph sz="quarter" idx="2"/>
          </p:nvPr>
        </p:nvSpPr>
        <p:spPr>
          <a:xfrm>
            <a:off x="301752" y="2471383"/>
            <a:ext cx="4041648" cy="3818404"/>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6" name="Content Placeholder 25"/>
          <p:cNvSpPr>
            <a:spLocks noGrp="1"/>
          </p:cNvSpPr>
          <p:nvPr>
            <p:ph sz="quarter" idx="4"/>
          </p:nvPr>
        </p:nvSpPr>
        <p:spPr>
          <a:xfrm>
            <a:off x="4800600" y="2471383"/>
            <a:ext cx="4038600" cy="382219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5" name="Oval 24"/>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7" name="Oval 26"/>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9" name="Slide Number Placeholder 8"/>
          <p:cNvSpPr>
            <a:spLocks noGrp="1"/>
          </p:cNvSpPr>
          <p:nvPr>
            <p:ph type="sldNum" sz="quarter" idx="12"/>
          </p:nvPr>
        </p:nvSpPr>
        <p:spPr>
          <a:xfrm>
            <a:off x="4343400" y="1042416"/>
            <a:ext cx="457200" cy="441325"/>
          </a:xfrm>
        </p:spPr>
        <p:txBody>
          <a:bodyPr/>
          <a:lstStyle>
            <a:lvl1pPr algn="ctr">
              <a:defRPr/>
            </a:lvl1pPr>
          </a:lstStyle>
          <a:p>
            <a:fld id="{65C6D90F-6CF0-FD4C-B788-ABE618BF0DCD}" type="slidenum">
              <a:rPr lang="en-US" smtClean="0"/>
              <a:pPr/>
              <a:t>‹#›</a:t>
            </a:fld>
            <a:endParaRPr lang="en-US" dirty="0"/>
          </a:p>
        </p:txBody>
      </p:sp>
      <p:sp>
        <p:nvSpPr>
          <p:cNvPr id="23" name="Title 22"/>
          <p:cNvSpPr>
            <a:spLocks noGrp="1"/>
          </p:cNvSpPr>
          <p:nvPr>
            <p:ph type="title"/>
          </p:nvPr>
        </p:nvSpPr>
        <p:spPr/>
        <p:txBody>
          <a:bodyPr rtlCol="0" anchor="b" anchorCtr="0"/>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FC7EE475-2726-DA4C-8C47-FF24191078AC}" type="datetimeFigureOut">
              <a:rPr lang="en-US" smtClean="0"/>
              <a:pPr/>
              <a:t>6/2/14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a:xfrm>
            <a:off x="4343400" y="1036020"/>
            <a:ext cx="457200" cy="441325"/>
          </a:xfrm>
        </p:spPr>
        <p:txBody>
          <a:bodyPr/>
          <a:lstStyle/>
          <a:p>
            <a:fld id="{65C6D90F-6CF0-FD4C-B788-ABE618BF0DCD}"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8" name="Rectangle 7"/>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0" name="Rectangle 9"/>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9" name="Rectangle 8"/>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5" name="Rectangle 4"/>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6" name="Rectangle 5"/>
          <p:cNvSpPr>
            <a:spLocks noChangeArrowheads="1"/>
          </p:cNvSpPr>
          <p:nvPr/>
        </p:nvSpPr>
        <p:spPr bwMode="auto">
          <a:xfrm>
            <a:off x="152400" y="158496"/>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 name="Date Placeholder 1"/>
          <p:cNvSpPr>
            <a:spLocks noGrp="1"/>
          </p:cNvSpPr>
          <p:nvPr>
            <p:ph type="dt" sz="half" idx="10"/>
          </p:nvPr>
        </p:nvSpPr>
        <p:spPr/>
        <p:txBody>
          <a:bodyPr/>
          <a:lstStyle/>
          <a:p>
            <a:fld id="{FC7EE475-2726-DA4C-8C47-FF24191078AC}" type="datetimeFigureOut">
              <a:rPr lang="en-US" smtClean="0"/>
              <a:pPr/>
              <a:t>6/2/14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a:xfrm>
            <a:off x="4267200" y="6324600"/>
            <a:ext cx="609600" cy="441324"/>
          </a:xfrm>
        </p:spPr>
        <p:txBody>
          <a:bodyPr/>
          <a:lstStyle>
            <a:lvl1pPr>
              <a:defRPr>
                <a:solidFill>
                  <a:srgbClr val="FFFFFF"/>
                </a:solidFill>
              </a:defRPr>
            </a:lvl1pPr>
          </a:lstStyle>
          <a:p>
            <a:fld id="{65C6D90F-6CF0-FD4C-B788-ABE618BF0DCD}"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1"/>
      </p:bgRef>
    </p:bg>
    <p:spTree>
      <p:nvGrpSpPr>
        <p:cNvPr id="1" name=""/>
        <p:cNvGrpSpPr/>
        <p:nvPr/>
      </p:nvGrpSpPr>
      <p:grpSpPr>
        <a:xfrm>
          <a:off x="0" y="0"/>
          <a:ext cx="0" cy="0"/>
          <a:chOff x="0" y="0"/>
          <a:chExt cx="0" cy="0"/>
        </a:xfrm>
      </p:grpSpPr>
      <p:sp>
        <p:nvSpPr>
          <p:cNvPr id="19" name="Rectangle 18"/>
          <p:cNvSpPr>
            <a:spLocks noChangeArrowheads="1"/>
          </p:cNvSpPr>
          <p:nvPr/>
        </p:nvSpPr>
        <p:spPr bwMode="auto">
          <a:xfrm>
            <a:off x="152400" y="152400"/>
            <a:ext cx="8833104" cy="304800"/>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8" name="Rectangle 17"/>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6" name="Rectangle 15"/>
          <p:cNvSpPr>
            <a:spLocks noChangeArrowheads="1"/>
          </p:cNvSpPr>
          <p:nvPr/>
        </p:nvSpPr>
        <p:spPr bwMode="white">
          <a:xfrm>
            <a:off x="0" y="0"/>
            <a:ext cx="9144000" cy="118872"/>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Rectangle 12"/>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Title 1"/>
          <p:cNvSpPr>
            <a:spLocks noGrp="1"/>
          </p:cNvSpPr>
          <p:nvPr>
            <p:ph type="title"/>
          </p:nvPr>
        </p:nvSpPr>
        <p:spPr>
          <a:xfrm>
            <a:off x="381000" y="914400"/>
            <a:ext cx="2362200" cy="990600"/>
          </a:xfrm>
        </p:spPr>
        <p:txBody>
          <a:bodyPr anchor="b">
            <a:noAutofit/>
          </a:bodyPr>
          <a:lstStyle>
            <a:lvl1pPr algn="l">
              <a:buNone/>
              <a:defRPr sz="2200" b="1">
                <a:solidFill>
                  <a:srgbClr val="FFFFFF"/>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381000" y="1981200"/>
            <a:ext cx="2362200" cy="4144963"/>
          </a:xfrm>
        </p:spPr>
        <p:txBody>
          <a:bodyPr/>
          <a:lstStyle>
            <a:lvl1pPr marL="0" indent="0">
              <a:spcAft>
                <a:spcPts val="1000"/>
              </a:spcAft>
              <a:buNone/>
              <a:defRPr sz="1600">
                <a:solidFill>
                  <a:srgbClr val="FFFFFF"/>
                </a:solidFill>
              </a:defRPr>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8" name="Rectangle 7"/>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9" name="Straight Connector 8"/>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dirty="0"/>
          </a:p>
        </p:txBody>
      </p:sp>
      <p:sp>
        <p:nvSpPr>
          <p:cNvPr id="20" name="Content Placeholder 19"/>
          <p:cNvSpPr>
            <a:spLocks noGrp="1"/>
          </p:cNvSpPr>
          <p:nvPr>
            <p:ph sz="quarter" idx="1"/>
          </p:nvPr>
        </p:nvSpPr>
        <p:spPr>
          <a:xfrm>
            <a:off x="3124200" y="685800"/>
            <a:ext cx="5638800" cy="54102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Oval 9"/>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1" name="Oval 10"/>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7" name="Slide Number Placeholder 6"/>
          <p:cNvSpPr>
            <a:spLocks noGrp="1"/>
          </p:cNvSpPr>
          <p:nvPr>
            <p:ph type="sldNum" sz="quarter" idx="12"/>
          </p:nvPr>
        </p:nvSpPr>
        <p:spPr>
          <a:xfrm>
            <a:off x="1371600" y="312738"/>
            <a:ext cx="457200" cy="441325"/>
          </a:xfrm>
        </p:spPr>
        <p:txBody>
          <a:bodyPr/>
          <a:lstStyle>
            <a:lvl1pPr>
              <a:defRPr>
                <a:solidFill>
                  <a:schemeClr val="accent3">
                    <a:shade val="75000"/>
                  </a:schemeClr>
                </a:solidFill>
              </a:defRPr>
            </a:lvl1pPr>
          </a:lstStyle>
          <a:p>
            <a:fld id="{65C6D90F-6CF0-FD4C-B788-ABE618BF0DCD}" type="slidenum">
              <a:rPr lang="en-US" smtClean="0"/>
              <a:pPr/>
              <a:t>‹#›</a:t>
            </a:fld>
            <a:endParaRPr lang="en-US" dirty="0"/>
          </a:p>
        </p:txBody>
      </p:sp>
      <p:sp>
        <p:nvSpPr>
          <p:cNvPr id="21" name="Rectangle 20"/>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5" name="Date Placeholder 4"/>
          <p:cNvSpPr>
            <a:spLocks noGrp="1"/>
          </p:cNvSpPr>
          <p:nvPr>
            <p:ph type="dt" sz="half" idx="10"/>
          </p:nvPr>
        </p:nvSpPr>
        <p:spPr/>
        <p:txBody>
          <a:bodyPr/>
          <a:lstStyle/>
          <a:p>
            <a:fld id="{FC7EE475-2726-DA4C-8C47-FF24191078AC}" type="datetimeFigureOut">
              <a:rPr lang="en-US" smtClean="0"/>
              <a:pPr/>
              <a:t>6/2/14</a:t>
            </a:fld>
            <a:endParaRPr lang="en-US" dirty="0"/>
          </a:p>
        </p:txBody>
      </p:sp>
      <p:sp>
        <p:nvSpPr>
          <p:cNvPr id="6" name="Footer Placeholder 5"/>
          <p:cNvSpPr>
            <a:spLocks noGrp="1"/>
          </p:cNvSpPr>
          <p:nvPr>
            <p:ph type="ftr" sz="quarter" idx="11"/>
          </p:nvPr>
        </p:nvSpPr>
        <p:spPr>
          <a:xfrm>
            <a:off x="301752" y="6410848"/>
            <a:ext cx="3383280" cy="365760"/>
          </a:xfrm>
        </p:spPr>
        <p:txBody>
          <a:bodyPr/>
          <a:lstStyle/>
          <a:p>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1" name="Straight Connector 20"/>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dirty="0"/>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6" name="Rectangle 15"/>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7" name="Rectangle 16"/>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0" name="Rectangle 19"/>
          <p:cNvSpPr>
            <a:spLocks noChangeArrowheads="1"/>
          </p:cNvSpPr>
          <p:nvPr/>
        </p:nvSpPr>
        <p:spPr bwMode="auto">
          <a:xfrm>
            <a:off x="152400" y="152400"/>
            <a:ext cx="8833104" cy="30175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8" name="Rectangle 7"/>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5" name="Rectangle 14"/>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2" name="Oval 11"/>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3" name="Oval 12"/>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7" name="Slide Number Placeholder 6"/>
          <p:cNvSpPr>
            <a:spLocks noGrp="1"/>
          </p:cNvSpPr>
          <p:nvPr>
            <p:ph type="sldNum" sz="quarter" idx="12"/>
          </p:nvPr>
        </p:nvSpPr>
        <p:spPr>
          <a:xfrm>
            <a:off x="1371600" y="312738"/>
            <a:ext cx="457200" cy="441325"/>
          </a:xfrm>
        </p:spPr>
        <p:txBody>
          <a:bodyPr/>
          <a:lstStyle/>
          <a:p>
            <a:fld id="{65C6D90F-6CF0-FD4C-B788-ABE618BF0DCD}" type="slidenum">
              <a:rPr lang="en-US" smtClean="0"/>
              <a:pPr/>
              <a:t>‹#›</a:t>
            </a:fld>
            <a:endParaRPr lang="en-US" dirty="0"/>
          </a:p>
        </p:txBody>
      </p:sp>
      <p:sp>
        <p:nvSpPr>
          <p:cNvPr id="2" name="Title 1"/>
          <p:cNvSpPr>
            <a:spLocks noGrp="1"/>
          </p:cNvSpPr>
          <p:nvPr>
            <p:ph type="title"/>
          </p:nvPr>
        </p:nvSpPr>
        <p:spPr>
          <a:xfrm>
            <a:off x="3000375" y="5029200"/>
            <a:ext cx="5867400" cy="1219200"/>
          </a:xfrm>
        </p:spPr>
        <p:txBody>
          <a:bodyPr anchor="t">
            <a:noAutofit/>
          </a:bodyPr>
          <a:lstStyle>
            <a:lvl1pPr algn="l">
              <a:buNone/>
              <a:defRPr sz="2400" b="1">
                <a:solidFill>
                  <a:schemeClr val="tx2"/>
                </a:solidFill>
              </a:defRPr>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3000375" y="609600"/>
            <a:ext cx="5867400" cy="4267200"/>
          </a:xfrm>
        </p:spPr>
        <p:txBody>
          <a:bodyPr/>
          <a:lstStyle>
            <a:lvl1pPr marL="0" indent="0">
              <a:buNone/>
              <a:defRPr sz="3200"/>
            </a:lvl1pPr>
          </a:lstStyle>
          <a:p>
            <a:r>
              <a:rPr kumimoji="0" lang="en-US" dirty="0" smtClean="0"/>
              <a:t>Click icon to add picture</a:t>
            </a:r>
            <a:endParaRPr kumimoji="0" lang="en-US" dirty="0"/>
          </a:p>
        </p:txBody>
      </p:sp>
      <p:sp>
        <p:nvSpPr>
          <p:cNvPr id="4" name="Text Placeholder 3"/>
          <p:cNvSpPr>
            <a:spLocks noGrp="1"/>
          </p:cNvSpPr>
          <p:nvPr>
            <p:ph type="body" sz="half" idx="2"/>
          </p:nvPr>
        </p:nvSpPr>
        <p:spPr>
          <a:xfrm>
            <a:off x="381000" y="990600"/>
            <a:ext cx="2438400" cy="525780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22" name="Rectangle 21"/>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5" name="Date Placeholder 4"/>
          <p:cNvSpPr>
            <a:spLocks noGrp="1"/>
          </p:cNvSpPr>
          <p:nvPr>
            <p:ph type="dt" sz="half" idx="10"/>
          </p:nvPr>
        </p:nvSpPr>
        <p:spPr>
          <a:xfrm>
            <a:off x="5788152" y="6404984"/>
            <a:ext cx="3044952" cy="365760"/>
          </a:xfrm>
        </p:spPr>
        <p:txBody>
          <a:bodyPr/>
          <a:lstStyle/>
          <a:p>
            <a:fld id="{FC7EE475-2726-DA4C-8C47-FF24191078AC}" type="datetimeFigureOut">
              <a:rPr lang="en-US" smtClean="0"/>
              <a:pPr/>
              <a:t>6/2/14</a:t>
            </a:fld>
            <a:endParaRPr lang="en-US" dirty="0"/>
          </a:p>
        </p:txBody>
      </p:sp>
      <p:sp>
        <p:nvSpPr>
          <p:cNvPr id="6" name="Footer Placeholder 5"/>
          <p:cNvSpPr>
            <a:spLocks noGrp="1"/>
          </p:cNvSpPr>
          <p:nvPr>
            <p:ph type="ftr" sz="quarter" idx="11"/>
          </p:nvPr>
        </p:nvSpPr>
        <p:spPr>
          <a:xfrm>
            <a:off x="301752" y="6410848"/>
            <a:ext cx="3584448" cy="365760"/>
          </a:xfrm>
        </p:spPr>
        <p:txBody>
          <a:bodyPr/>
          <a:lstStyle/>
          <a:p>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6" name="Rectangle 15"/>
          <p:cNvSpPr>
            <a:spLocks noChangeArrowheads="1"/>
          </p:cNvSpPr>
          <p:nvPr/>
        </p:nvSpPr>
        <p:spPr bwMode="white">
          <a:xfrm>
            <a:off x="0" y="0"/>
            <a:ext cx="9144000" cy="1393371"/>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9" name="Rectangle 18"/>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9" name="Rectangle 8"/>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4" name="Date Placeholder 13"/>
          <p:cNvSpPr>
            <a:spLocks noGrp="1"/>
          </p:cNvSpPr>
          <p:nvPr>
            <p:ph type="dt" sz="half" idx="2"/>
          </p:nvPr>
        </p:nvSpPr>
        <p:spPr>
          <a:xfrm>
            <a:off x="5791200" y="6404984"/>
            <a:ext cx="3044952" cy="365760"/>
          </a:xfrm>
          <a:prstGeom prst="rect">
            <a:avLst/>
          </a:prstGeom>
        </p:spPr>
        <p:txBody>
          <a:bodyPr vert="horz"/>
          <a:lstStyle>
            <a:lvl1pPr algn="r" eaLnBrk="1" latinLnBrk="0" hangingPunct="1">
              <a:defRPr kumimoji="0" sz="1400">
                <a:solidFill>
                  <a:srgbClr val="FFFFFF"/>
                </a:solidFill>
              </a:defRPr>
            </a:lvl1pPr>
          </a:lstStyle>
          <a:p>
            <a:fld id="{FC7EE475-2726-DA4C-8C47-FF24191078AC}" type="datetimeFigureOut">
              <a:rPr lang="en-US" smtClean="0"/>
              <a:pPr/>
              <a:t>6/2/14</a:t>
            </a:fld>
            <a:endParaRPr lang="en-US" dirty="0"/>
          </a:p>
        </p:txBody>
      </p:sp>
      <p:sp>
        <p:nvSpPr>
          <p:cNvPr id="3" name="Footer Placeholder 2"/>
          <p:cNvSpPr>
            <a:spLocks noGrp="1"/>
          </p:cNvSpPr>
          <p:nvPr>
            <p:ph type="ftr" sz="quarter" idx="3"/>
          </p:nvPr>
        </p:nvSpPr>
        <p:spPr>
          <a:xfrm>
            <a:off x="304800" y="6410848"/>
            <a:ext cx="3581400" cy="365760"/>
          </a:xfrm>
          <a:prstGeom prst="rect">
            <a:avLst/>
          </a:prstGeom>
        </p:spPr>
        <p:txBody>
          <a:bodyPr vert="horz"/>
          <a:lstStyle>
            <a:lvl1pPr algn="l" eaLnBrk="1" latinLnBrk="0" hangingPunct="1">
              <a:defRPr kumimoji="0" sz="1200">
                <a:solidFill>
                  <a:srgbClr val="FFFFFF"/>
                </a:solidFill>
              </a:defRPr>
            </a:lvl1pPr>
          </a:lstStyle>
          <a:p>
            <a:endParaRPr lang="en-US" dirty="0"/>
          </a:p>
        </p:txBody>
      </p:sp>
      <p:sp>
        <p:nvSpPr>
          <p:cNvPr id="8" name="Rectangle 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0" name="Straight Connector 9"/>
          <p:cNvSpPr>
            <a:spLocks noChangeShapeType="1"/>
          </p:cNvSpPr>
          <p:nvPr/>
        </p:nvSpPr>
        <p:spPr bwMode="auto">
          <a:xfrm>
            <a:off x="152400" y="1276743"/>
            <a:ext cx="8833104"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dirty="0"/>
          </a:p>
        </p:txBody>
      </p:sp>
      <p:sp>
        <p:nvSpPr>
          <p:cNvPr id="12" name="Oval 11"/>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5" name="Oval 14"/>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Slide Number Placeholder 22"/>
          <p:cNvSpPr>
            <a:spLocks noGrp="1"/>
          </p:cNvSpPr>
          <p:nvPr>
            <p:ph type="sldNum" sz="quarter" idx="4"/>
          </p:nvPr>
        </p:nvSpPr>
        <p:spPr>
          <a:xfrm>
            <a:off x="4343400" y="1040174"/>
            <a:ext cx="457200" cy="441325"/>
          </a:xfrm>
          <a:prstGeom prst="rect">
            <a:avLst/>
          </a:prstGeom>
        </p:spPr>
        <p:txBody>
          <a:bodyPr vert="horz" lIns="45720" rIns="45720" anchor="ctr">
            <a:normAutofit/>
          </a:bodyPr>
          <a:lstStyle>
            <a:lvl1pPr algn="ctr" eaLnBrk="1" latinLnBrk="0" hangingPunct="1">
              <a:defRPr kumimoji="0" sz="1600">
                <a:solidFill>
                  <a:schemeClr val="accent3">
                    <a:shade val="75000"/>
                  </a:schemeClr>
                </a:solidFill>
              </a:defRPr>
            </a:lvl1pPr>
          </a:lstStyle>
          <a:p>
            <a:fld id="{65C6D90F-6CF0-FD4C-B788-ABE618BF0DCD}" type="slidenum">
              <a:rPr lang="en-US" smtClean="0"/>
              <a:pPr/>
              <a:t>‹#›</a:t>
            </a:fld>
            <a:endParaRPr lang="en-US" dirty="0"/>
          </a:p>
        </p:txBody>
      </p:sp>
      <p:sp>
        <p:nvSpPr>
          <p:cNvPr id="22" name="Title Placeholder 21"/>
          <p:cNvSpPr>
            <a:spLocks noGrp="1"/>
          </p:cNvSpPr>
          <p:nvPr>
            <p:ph type="title"/>
          </p:nvPr>
        </p:nvSpPr>
        <p:spPr>
          <a:xfrm>
            <a:off x="301752" y="228600"/>
            <a:ext cx="8534400" cy="758952"/>
          </a:xfrm>
          <a:prstGeom prst="rect">
            <a:avLst/>
          </a:prstGeom>
        </p:spPr>
        <p:txBody>
          <a:bodyPr vert="horz" anchor="b">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301752" y="1524000"/>
            <a:ext cx="8534400" cy="4599432"/>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Tree>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Lst>
  <p:txStyles>
    <p:titleStyle>
      <a:lvl1pPr algn="ctr" rtl="0" eaLnBrk="1" latinLnBrk="0" hangingPunct="1">
        <a:spcBef>
          <a:spcPct val="0"/>
        </a:spcBef>
        <a:buNone/>
        <a:defRPr kumimoji="0" sz="3300" kern="1200">
          <a:solidFill>
            <a:schemeClr val="accent3">
              <a:shade val="75000"/>
            </a:schemeClr>
          </a:solidFill>
          <a:latin typeface="+mj-lt"/>
          <a:ea typeface="+mj-ea"/>
          <a:cs typeface="+mj-cs"/>
        </a:defRPr>
      </a:lvl1pPr>
    </p:titleStyle>
    <p:body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xml"/><Relationship Id="rId3" Type="http://schemas.openxmlformats.org/officeDocument/2006/relationships/image" Target="../media/image19.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xml"/><Relationship Id="rId3" Type="http://schemas.openxmlformats.org/officeDocument/2006/relationships/image" Target="../media/image20.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5.jpeg"/><Relationship Id="rId4" Type="http://schemas.openxmlformats.org/officeDocument/2006/relationships/image" Target="../media/image26.jpg"/><Relationship Id="rId1" Type="http://schemas.openxmlformats.org/officeDocument/2006/relationships/slideLayout" Target="../slideLayouts/slideLayout2.xml"/><Relationship Id="rId2" Type="http://schemas.openxmlformats.org/officeDocument/2006/relationships/image" Target="../media/image24.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2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9.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 Id="rId3" Type="http://schemas.openxmlformats.org/officeDocument/2006/relationships/image" Target="../media/image3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4.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jp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14.xml"/><Relationship Id="rId4" Type="http://schemas.openxmlformats.org/officeDocument/2006/relationships/package" Target="../embeddings/Microsoft_Word_Document1.docx"/><Relationship Id="rId5" Type="http://schemas.openxmlformats.org/officeDocument/2006/relationships/image" Target="../media/image36.png"/><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37.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jpeg"/><Relationship Id="rId3" Type="http://schemas.openxmlformats.org/officeDocument/2006/relationships/image" Target="../media/image39.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 Id="rId3" Type="http://schemas.openxmlformats.org/officeDocument/2006/relationships/image" Target="../media/image6.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2.tmp"/><Relationship Id="rId3" Type="http://schemas.openxmlformats.org/officeDocument/2006/relationships/image" Target="../media/image43.jpe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5.xml"/><Relationship Id="rId4" Type="http://schemas.openxmlformats.org/officeDocument/2006/relationships/image" Target="../media/image44.png"/><Relationship Id="rId5" Type="http://schemas.openxmlformats.org/officeDocument/2006/relationships/image" Target="../media/image45.tmp"/><Relationship Id="rId1" Type="http://schemas.microsoft.com/office/2007/relationships/media" Target="../media/media1.wmv"/><Relationship Id="rId2" Type="http://schemas.openxmlformats.org/officeDocument/2006/relationships/video" Target="../media/media1.wmv"/></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png"/><Relationship Id="rId3" Type="http://schemas.openxmlformats.org/officeDocument/2006/relationships/image" Target="../media/image47.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pn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image" Target="../media/image8.jpeg"/><Relationship Id="rId5" Type="http://schemas.openxmlformats.org/officeDocument/2006/relationships/image" Target="../media/image9.jpeg"/><Relationship Id="rId6" Type="http://schemas.openxmlformats.org/officeDocument/2006/relationships/image" Target="../media/image10.jpeg"/><Relationship Id="rId7" Type="http://schemas.openxmlformats.org/officeDocument/2006/relationships/image" Target="../media/image11.jpeg"/><Relationship Id="rId8" Type="http://schemas.openxmlformats.org/officeDocument/2006/relationships/image" Target="../media/image12.jpeg"/><Relationship Id="rId9" Type="http://schemas.openxmlformats.org/officeDocument/2006/relationships/image" Target="../media/image13.jpeg"/><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5" Type="http://schemas.openxmlformats.org/officeDocument/2006/relationships/image" Target="../media/image16.jpe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1"/>
          </p:nvPr>
        </p:nvSpPr>
        <p:spPr>
          <a:xfrm>
            <a:off x="179294" y="2599765"/>
            <a:ext cx="8695765" cy="3747247"/>
          </a:xfrm>
        </p:spPr>
        <p:txBody>
          <a:bodyPr>
            <a:normAutofit/>
          </a:bodyPr>
          <a:lstStyle/>
          <a:p>
            <a:r>
              <a:rPr lang="en-US" sz="2400" dirty="0" smtClean="0"/>
              <a:t>How a College Program </a:t>
            </a:r>
          </a:p>
          <a:p>
            <a:r>
              <a:rPr lang="en-US" sz="2400" dirty="0" smtClean="0"/>
              <a:t>for Students with IDD </a:t>
            </a:r>
          </a:p>
          <a:p>
            <a:r>
              <a:rPr lang="en-US" sz="2400" dirty="0" smtClean="0"/>
              <a:t>Develops Meaningful Career preparation Experiences.</a:t>
            </a:r>
          </a:p>
          <a:p>
            <a:endParaRPr lang="en-US" sz="2400" dirty="0"/>
          </a:p>
          <a:p>
            <a:pPr algn="l"/>
            <a:r>
              <a:rPr lang="en-US" dirty="0"/>
              <a:t>Rick </a:t>
            </a:r>
            <a:r>
              <a:rPr lang="en-US" dirty="0" smtClean="0"/>
              <a:t>Blumberg, PH.D  	 CCS AFFILATED FACULTY</a:t>
            </a:r>
          </a:p>
          <a:p>
            <a:pPr algn="l"/>
            <a:r>
              <a:rPr lang="en-US" dirty="0" smtClean="0"/>
              <a:t>Rebecca Daley, M.S</a:t>
            </a:r>
            <a:r>
              <a:rPr lang="en-US" dirty="0"/>
              <a:t>.    </a:t>
            </a:r>
            <a:r>
              <a:rPr lang="en-US" dirty="0" smtClean="0"/>
              <a:t>    CCS </a:t>
            </a:r>
            <a:r>
              <a:rPr lang="en-US" dirty="0"/>
              <a:t>Director</a:t>
            </a:r>
          </a:p>
          <a:p>
            <a:pPr algn="l"/>
            <a:r>
              <a:rPr lang="en-US" dirty="0"/>
              <a:t>Amy K. </a:t>
            </a:r>
            <a:r>
              <a:rPr lang="en-US" dirty="0" smtClean="0"/>
              <a:t>SChuler, MAT       CCS VOCATIONAL COORDINATOR</a:t>
            </a:r>
            <a:endParaRPr lang="en-US" dirty="0"/>
          </a:p>
        </p:txBody>
      </p:sp>
      <p:sp>
        <p:nvSpPr>
          <p:cNvPr id="6" name="Title 5"/>
          <p:cNvSpPr>
            <a:spLocks noGrp="1"/>
          </p:cNvSpPr>
          <p:nvPr>
            <p:ph type="ctrTitle"/>
          </p:nvPr>
        </p:nvSpPr>
        <p:spPr/>
        <p:txBody>
          <a:bodyPr>
            <a:normAutofit/>
          </a:bodyPr>
          <a:lstStyle/>
          <a:p>
            <a:r>
              <a:rPr lang="en-US" dirty="0" smtClean="0"/>
              <a:t>The Senior Internship Experience</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2"/>
          </p:nvPr>
        </p:nvSpPr>
        <p:spPr>
          <a:xfrm>
            <a:off x="161365" y="860613"/>
            <a:ext cx="2779059" cy="5235388"/>
          </a:xfrm>
        </p:spPr>
        <p:txBody>
          <a:bodyPr>
            <a:normAutofit/>
          </a:bodyPr>
          <a:lstStyle/>
          <a:p>
            <a:r>
              <a:rPr lang="en-US" sz="3000" dirty="0">
                <a:solidFill>
                  <a:schemeClr val="tx1"/>
                </a:solidFill>
              </a:rPr>
              <a:t>In Sophomore year, students begin a series of brief </a:t>
            </a:r>
            <a:r>
              <a:rPr lang="en-US" sz="3000" dirty="0" smtClean="0">
                <a:solidFill>
                  <a:schemeClr val="tx1"/>
                </a:solidFill>
              </a:rPr>
              <a:t>on-campus work </a:t>
            </a:r>
            <a:r>
              <a:rPr lang="en-US" sz="3000" dirty="0">
                <a:solidFill>
                  <a:schemeClr val="tx1"/>
                </a:solidFill>
              </a:rPr>
              <a:t>experiences </a:t>
            </a:r>
            <a:r>
              <a:rPr lang="en-US" sz="3000" dirty="0" smtClean="0">
                <a:solidFill>
                  <a:schemeClr val="tx1"/>
                </a:solidFill>
              </a:rPr>
              <a:t>in occupational </a:t>
            </a:r>
            <a:r>
              <a:rPr lang="en-US" sz="3000" dirty="0">
                <a:solidFill>
                  <a:schemeClr val="tx1"/>
                </a:solidFill>
              </a:rPr>
              <a:t>“clusters”</a:t>
            </a:r>
          </a:p>
          <a:p>
            <a:endParaRPr lang="en-US" dirty="0"/>
          </a:p>
        </p:txBody>
      </p:sp>
      <p:graphicFrame>
        <p:nvGraphicFramePr>
          <p:cNvPr id="5" name="Content Placeholder 4"/>
          <p:cNvGraphicFramePr>
            <a:graphicFrameLocks noGrp="1"/>
          </p:cNvGraphicFramePr>
          <p:nvPr>
            <p:ph sz="quarter" idx="1"/>
            <p:extLst>
              <p:ext uri="{D42A27DB-BD31-4B8C-83A1-F6EECF244321}">
                <p14:modId xmlns:p14="http://schemas.microsoft.com/office/powerpoint/2010/main" val="2825361693"/>
              </p:ext>
            </p:extLst>
          </p:nvPr>
        </p:nvGraphicFramePr>
        <p:xfrm>
          <a:off x="3124200" y="685800"/>
          <a:ext cx="5638800" cy="3173839"/>
        </p:xfrm>
        <a:graphic>
          <a:graphicData uri="http://schemas.openxmlformats.org/drawingml/2006/table">
            <a:tbl>
              <a:tblPr firstRow="1" bandRow="1">
                <a:tableStyleId>{5C22544A-7EE6-4342-B048-85BDC9FD1C3A}</a:tableStyleId>
              </a:tblPr>
              <a:tblGrid>
                <a:gridCol w="2819400"/>
                <a:gridCol w="2819400"/>
              </a:tblGrid>
              <a:tr h="499533">
                <a:tc>
                  <a:txBody>
                    <a:bodyPr/>
                    <a:lstStyle/>
                    <a:p>
                      <a:r>
                        <a:rPr lang="en-US" sz="2000" b="1" dirty="0" smtClean="0">
                          <a:solidFill>
                            <a:schemeClr val="tx1"/>
                          </a:solidFill>
                        </a:rPr>
                        <a:t>Support Services</a:t>
                      </a:r>
                      <a:endParaRPr lang="en-US" sz="2000" b="1" dirty="0">
                        <a:solidFill>
                          <a:schemeClr val="tx1"/>
                        </a:solidFill>
                      </a:endParaRPr>
                    </a:p>
                  </a:txBody>
                  <a:tcPr/>
                </a:tc>
                <a:tc>
                  <a:txBody>
                    <a:bodyPr/>
                    <a:lstStyle/>
                    <a:p>
                      <a:r>
                        <a:rPr lang="en-US" sz="2000" b="1" dirty="0" smtClean="0">
                          <a:solidFill>
                            <a:schemeClr val="tx1"/>
                          </a:solidFill>
                        </a:rPr>
                        <a:t>Food Services</a:t>
                      </a:r>
                    </a:p>
                    <a:p>
                      <a:endParaRPr lang="en-US" sz="2000" b="1" dirty="0" smtClean="0">
                        <a:solidFill>
                          <a:schemeClr val="tx1"/>
                        </a:solidFill>
                      </a:endParaRPr>
                    </a:p>
                    <a:p>
                      <a:endParaRPr lang="en-US" sz="2000" b="1" dirty="0">
                        <a:solidFill>
                          <a:schemeClr val="tx1"/>
                        </a:solidFill>
                      </a:endParaRPr>
                    </a:p>
                  </a:txBody>
                  <a:tcPr/>
                </a:tc>
              </a:tr>
              <a:tr h="13258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smtClean="0">
                          <a:solidFill>
                            <a:schemeClr val="tx1"/>
                          </a:solidFill>
                        </a:rPr>
                        <a:t>Facility and Administrative Services</a:t>
                      </a:r>
                    </a:p>
                    <a:p>
                      <a:endParaRPr lang="en-US" sz="2000" b="1" dirty="0">
                        <a:solidFill>
                          <a:schemeClr val="tx1"/>
                        </a:solidFill>
                      </a:endParaRPr>
                    </a:p>
                  </a:txBody>
                  <a:tcPr/>
                </a:tc>
                <a:tc>
                  <a:txBody>
                    <a:bodyPr/>
                    <a:lstStyle/>
                    <a:p>
                      <a:pPr lvl="0"/>
                      <a:r>
                        <a:rPr lang="en-US" sz="2000" b="1" dirty="0" smtClean="0">
                          <a:solidFill>
                            <a:schemeClr val="tx1"/>
                          </a:solidFill>
                        </a:rPr>
                        <a:t>Health/</a:t>
                      </a:r>
                    </a:p>
                    <a:p>
                      <a:pPr lvl="0"/>
                      <a:r>
                        <a:rPr lang="en-US" sz="2000" b="1" dirty="0" smtClean="0">
                          <a:solidFill>
                            <a:schemeClr val="tx1"/>
                          </a:solidFill>
                        </a:rPr>
                        <a:t>Hospitality/</a:t>
                      </a:r>
                    </a:p>
                    <a:p>
                      <a:pPr lvl="0"/>
                      <a:r>
                        <a:rPr lang="en-US" sz="2000" b="1" dirty="0" smtClean="0">
                          <a:solidFill>
                            <a:schemeClr val="tx1"/>
                          </a:solidFill>
                        </a:rPr>
                        <a:t>Education</a:t>
                      </a:r>
                    </a:p>
                    <a:p>
                      <a:endParaRPr lang="en-US" sz="2000" b="1" dirty="0">
                        <a:solidFill>
                          <a:schemeClr val="tx1"/>
                        </a:solidFill>
                      </a:endParaRPr>
                    </a:p>
                  </a:txBody>
                  <a:tcPr/>
                </a:tc>
              </a:tr>
              <a:tr h="842119">
                <a:tc>
                  <a:txBody>
                    <a:bodyPr/>
                    <a:lstStyle/>
                    <a:p>
                      <a:r>
                        <a:rPr lang="en-US" sz="2000" b="1" dirty="0" smtClean="0">
                          <a:solidFill>
                            <a:schemeClr val="tx1"/>
                          </a:solidFill>
                        </a:rPr>
                        <a:t>Retail Services</a:t>
                      </a:r>
                      <a:endParaRPr lang="en-US" sz="2000" b="1" dirty="0">
                        <a:solidFill>
                          <a:schemeClr val="tx1"/>
                        </a:solidFill>
                      </a:endParaRPr>
                    </a:p>
                  </a:txBody>
                  <a:tcPr/>
                </a:tc>
                <a:tc>
                  <a:txBody>
                    <a:bodyPr/>
                    <a:lstStyle/>
                    <a:p>
                      <a:r>
                        <a:rPr lang="en-US" sz="2000" b="1" dirty="0" smtClean="0">
                          <a:solidFill>
                            <a:schemeClr val="tx1"/>
                          </a:solidFill>
                        </a:rPr>
                        <a:t>Office Services</a:t>
                      </a:r>
                      <a:endParaRPr lang="en-US" sz="2000" b="1" dirty="0">
                        <a:solidFill>
                          <a:schemeClr val="tx1"/>
                        </a:solidFill>
                      </a:endParaRPr>
                    </a:p>
                  </a:txBody>
                  <a:tcPr/>
                </a:tc>
              </a:tr>
            </a:tbl>
          </a:graphicData>
        </a:graphic>
      </p:graphicFrame>
      <p:sp>
        <p:nvSpPr>
          <p:cNvPr id="6" name="Title 1"/>
          <p:cNvSpPr>
            <a:spLocks noGrp="1"/>
          </p:cNvSpPr>
          <p:nvPr>
            <p:ph type="title"/>
          </p:nvPr>
        </p:nvSpPr>
        <p:spPr>
          <a:xfrm>
            <a:off x="3000375" y="5558118"/>
            <a:ext cx="5867400" cy="690282"/>
          </a:xfrm>
        </p:spPr>
        <p:txBody>
          <a:bodyPr>
            <a:normAutofit fontScale="90000"/>
          </a:bodyPr>
          <a:lstStyle/>
          <a:p>
            <a:r>
              <a:rPr lang="en-US" sz="4400" dirty="0" smtClean="0">
                <a:solidFill>
                  <a:schemeClr val="tx2">
                    <a:lumMod val="60000"/>
                    <a:lumOff val="40000"/>
                  </a:schemeClr>
                </a:solidFill>
              </a:rPr>
              <a:t>Career Exploration</a:t>
            </a:r>
            <a:endParaRPr lang="en-US" sz="4400" dirty="0">
              <a:solidFill>
                <a:schemeClr val="tx2">
                  <a:lumMod val="60000"/>
                  <a:lumOff val="40000"/>
                </a:schemeClr>
              </a:solidFill>
            </a:endParaRPr>
          </a:p>
        </p:txBody>
      </p:sp>
    </p:spTree>
    <p:extLst>
      <p:ext uri="{BB962C8B-B14F-4D97-AF65-F5344CB8AC3E}">
        <p14:creationId xmlns:p14="http://schemas.microsoft.com/office/powerpoint/2010/main" val="1987195919"/>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3600" b="1" dirty="0" smtClean="0"/>
              <a:t>Career Exploration</a:t>
            </a:r>
            <a:endParaRPr lang="en-US" sz="3600" b="1" dirty="0"/>
          </a:p>
        </p:txBody>
      </p:sp>
      <p:sp>
        <p:nvSpPr>
          <p:cNvPr id="6" name="Content Placeholder 5"/>
          <p:cNvSpPr>
            <a:spLocks noGrp="1"/>
          </p:cNvSpPr>
          <p:nvPr>
            <p:ph sz="quarter" idx="1"/>
          </p:nvPr>
        </p:nvSpPr>
        <p:spPr/>
        <p:txBody>
          <a:bodyPr/>
          <a:lstStyle/>
          <a:p>
            <a:r>
              <a:rPr lang="en-US" dirty="0" smtClean="0"/>
              <a:t>Sophomores choose experiences within these clusters based upon their individual interests and preferences</a:t>
            </a:r>
          </a:p>
          <a:p>
            <a:r>
              <a:rPr lang="en-US" dirty="0" smtClean="0"/>
              <a:t>Work experiences are task analyzed so that job coaching can be effectively provided by peer mentors, and students receive clear feedback on their performance</a:t>
            </a:r>
          </a:p>
          <a:p>
            <a:r>
              <a:rPr lang="en-US" dirty="0" smtClean="0"/>
              <a:t>These on-campus work experiences are generally the same offered other typically admitted undergraduates</a:t>
            </a:r>
            <a:endParaRPr lang="en-US" dirty="0"/>
          </a:p>
        </p:txBody>
      </p:sp>
    </p:spTree>
    <p:extLst>
      <p:ext uri="{BB962C8B-B14F-4D97-AF65-F5344CB8AC3E}">
        <p14:creationId xmlns:p14="http://schemas.microsoft.com/office/powerpoint/2010/main" val="1110037942"/>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smtClean="0"/>
              <a:t>Career Preparation</a:t>
            </a:r>
            <a:endParaRPr lang="en-US" sz="3600" b="1" dirty="0"/>
          </a:p>
        </p:txBody>
      </p:sp>
      <p:sp>
        <p:nvSpPr>
          <p:cNvPr id="3" name="Content Placeholder 2"/>
          <p:cNvSpPr>
            <a:spLocks noGrp="1"/>
          </p:cNvSpPr>
          <p:nvPr>
            <p:ph sz="quarter" idx="1"/>
          </p:nvPr>
        </p:nvSpPr>
        <p:spPr/>
        <p:txBody>
          <a:bodyPr/>
          <a:lstStyle/>
          <a:p>
            <a:r>
              <a:rPr lang="en-US" dirty="0" smtClean="0"/>
              <a:t>Conducted during Junior year with 1-2 on campus work experiences that reflect the student’s emerging career goals, and represent a good match between abilities, skills and preferences.</a:t>
            </a:r>
          </a:p>
          <a:p>
            <a:endParaRPr lang="en-US" dirty="0" smtClean="0"/>
          </a:p>
          <a:p>
            <a:r>
              <a:rPr lang="en-US" dirty="0" smtClean="0"/>
              <a:t>Career coursework focuses on resume development, interview skills and an exploration of available community based internships/employment opportunities</a:t>
            </a:r>
            <a:endParaRPr lang="en-US" dirty="0"/>
          </a:p>
        </p:txBody>
      </p:sp>
    </p:spTree>
    <p:extLst>
      <p:ext uri="{BB962C8B-B14F-4D97-AF65-F5344CB8AC3E}">
        <p14:creationId xmlns:p14="http://schemas.microsoft.com/office/powerpoint/2010/main" val="3792826466"/>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p:cNvSpPr>
            <a:spLocks noGrp="1"/>
          </p:cNvSpPr>
          <p:nvPr>
            <p:ph type="body" idx="1"/>
          </p:nvPr>
        </p:nvSpPr>
        <p:spPr/>
        <p:txBody>
          <a:bodyPr/>
          <a:lstStyle/>
          <a:p>
            <a:r>
              <a:rPr lang="en-US" dirty="0" smtClean="0"/>
              <a:t>On Campus</a:t>
            </a:r>
            <a:endParaRPr lang="en-US" dirty="0"/>
          </a:p>
        </p:txBody>
      </p:sp>
      <p:sp>
        <p:nvSpPr>
          <p:cNvPr id="14" name="Text Placeholder 13"/>
          <p:cNvSpPr>
            <a:spLocks noGrp="1"/>
          </p:cNvSpPr>
          <p:nvPr>
            <p:ph type="body" sz="half" idx="3"/>
          </p:nvPr>
        </p:nvSpPr>
        <p:spPr>
          <a:xfrm>
            <a:off x="5660010" y="4480560"/>
            <a:ext cx="4041775" cy="731520"/>
          </a:xfrm>
        </p:spPr>
        <p:txBody>
          <a:bodyPr/>
          <a:lstStyle/>
          <a:p>
            <a:endParaRPr lang="en-US" dirty="0"/>
          </a:p>
        </p:txBody>
      </p:sp>
      <p:sp>
        <p:nvSpPr>
          <p:cNvPr id="13" name="Content Placeholder 12"/>
          <p:cNvSpPr>
            <a:spLocks noGrp="1"/>
          </p:cNvSpPr>
          <p:nvPr>
            <p:ph sz="quarter" idx="2"/>
          </p:nvPr>
        </p:nvSpPr>
        <p:spPr>
          <a:xfrm>
            <a:off x="300292" y="2259476"/>
            <a:ext cx="4041648" cy="4141323"/>
          </a:xfrm>
        </p:spPr>
        <p:txBody>
          <a:bodyPr>
            <a:normAutofit fontScale="62500" lnSpcReduction="20000"/>
          </a:bodyPr>
          <a:lstStyle/>
          <a:p>
            <a:r>
              <a:rPr lang="en-US" sz="3200" dirty="0" smtClean="0"/>
              <a:t>Admissions Dept.</a:t>
            </a:r>
          </a:p>
          <a:p>
            <a:r>
              <a:rPr lang="en-US" sz="3200" dirty="0" smtClean="0"/>
              <a:t>Atrium Dining Hall</a:t>
            </a:r>
          </a:p>
          <a:p>
            <a:r>
              <a:rPr lang="en-US" sz="3200" dirty="0" smtClean="0"/>
              <a:t>Records &amp; Registration </a:t>
            </a:r>
          </a:p>
          <a:p>
            <a:r>
              <a:rPr lang="en-US" sz="3200" dirty="0" smtClean="0"/>
              <a:t>Mailroom/Receiving</a:t>
            </a:r>
          </a:p>
          <a:p>
            <a:r>
              <a:rPr lang="en-US" sz="3200" dirty="0" smtClean="0"/>
              <a:t>Kids-Bridge Museum</a:t>
            </a:r>
          </a:p>
          <a:p>
            <a:r>
              <a:rPr lang="en-US" sz="3200" dirty="0" smtClean="0"/>
              <a:t>Library Circulation</a:t>
            </a:r>
          </a:p>
          <a:p>
            <a:r>
              <a:rPr lang="en-US" sz="3200" dirty="0" smtClean="0"/>
              <a:t>Public Relations</a:t>
            </a:r>
          </a:p>
          <a:p>
            <a:r>
              <a:rPr lang="en-US" sz="3200" dirty="0" smtClean="0"/>
              <a:t>Media Technology</a:t>
            </a:r>
          </a:p>
          <a:p>
            <a:r>
              <a:rPr lang="en-US" sz="3200" dirty="0" smtClean="0"/>
              <a:t>Athletics Dept./PT</a:t>
            </a:r>
          </a:p>
          <a:p>
            <a:r>
              <a:rPr lang="en-US" sz="3200" dirty="0" smtClean="0"/>
              <a:t>Residential Life</a:t>
            </a:r>
          </a:p>
          <a:p>
            <a:r>
              <a:rPr lang="en-US" sz="3200" dirty="0" smtClean="0"/>
              <a:t>Information Technology</a:t>
            </a:r>
          </a:p>
          <a:p>
            <a:r>
              <a:rPr lang="en-US" sz="3200" dirty="0" smtClean="0"/>
              <a:t>Library Cafe</a:t>
            </a:r>
          </a:p>
          <a:p>
            <a:r>
              <a:rPr lang="en-US" sz="3200" dirty="0" smtClean="0"/>
              <a:t>Risk Management Dept.</a:t>
            </a:r>
          </a:p>
          <a:p>
            <a:endParaRPr lang="en-US" dirty="0" smtClean="0"/>
          </a:p>
          <a:p>
            <a:endParaRPr lang="en-US" dirty="0"/>
          </a:p>
        </p:txBody>
      </p:sp>
      <p:sp>
        <p:nvSpPr>
          <p:cNvPr id="15" name="Content Placeholder 14"/>
          <p:cNvSpPr>
            <a:spLocks noGrp="1"/>
          </p:cNvSpPr>
          <p:nvPr>
            <p:ph sz="quarter" idx="4"/>
          </p:nvPr>
        </p:nvSpPr>
        <p:spPr>
          <a:xfrm>
            <a:off x="4536141" y="2256974"/>
            <a:ext cx="4303059" cy="4430697"/>
          </a:xfrm>
        </p:spPr>
        <p:txBody>
          <a:bodyPr>
            <a:normAutofit/>
          </a:bodyPr>
          <a:lstStyle/>
          <a:p>
            <a:pPr marL="0" indent="0">
              <a:buNone/>
            </a:pPr>
            <a:endParaRPr lang="en-US" sz="3600" dirty="0" smtClean="0"/>
          </a:p>
          <a:p>
            <a:endParaRPr lang="en-US" dirty="0"/>
          </a:p>
        </p:txBody>
      </p:sp>
      <p:sp>
        <p:nvSpPr>
          <p:cNvPr id="2" name="Title 1"/>
          <p:cNvSpPr>
            <a:spLocks noGrp="1"/>
          </p:cNvSpPr>
          <p:nvPr>
            <p:ph type="title"/>
          </p:nvPr>
        </p:nvSpPr>
        <p:spPr/>
        <p:txBody>
          <a:bodyPr>
            <a:normAutofit/>
          </a:bodyPr>
          <a:lstStyle/>
          <a:p>
            <a:r>
              <a:rPr lang="en-US" b="1" dirty="0" smtClean="0"/>
              <a:t>Practicum Examples</a:t>
            </a:r>
            <a:endParaRPr lang="en-US" b="1" dirty="0"/>
          </a:p>
        </p:txBody>
      </p:sp>
      <p:pic>
        <p:nvPicPr>
          <p:cNvPr id="8" name="Content Placeholder 4"/>
          <p:cNvPicPr>
            <a:picLocks noGrp="1" noChangeAspect="1"/>
          </p:cNvPicPr>
          <p:nvPr/>
        </p:nvPicPr>
        <p:blipFill>
          <a:blip r:embed="rId3">
            <a:extLst>
              <a:ext uri="{28A0092B-C50C-407E-A947-70E740481C1C}">
                <a14:useLocalDpi xmlns:a14="http://schemas.microsoft.com/office/drawing/2010/main"/>
              </a:ext>
            </a:extLst>
          </a:blip>
          <a:stretch>
            <a:fillRect/>
          </a:stretch>
        </p:blipFill>
        <p:spPr>
          <a:xfrm>
            <a:off x="4772152" y="2529840"/>
            <a:ext cx="4064000" cy="30480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600" b="1" dirty="0" smtClean="0"/>
              <a:t>Career Assimilation</a:t>
            </a:r>
            <a:endParaRPr lang="en-US" sz="3600" b="1" dirty="0"/>
          </a:p>
        </p:txBody>
      </p:sp>
      <p:sp>
        <p:nvSpPr>
          <p:cNvPr id="5" name="Content Placeholder 4"/>
          <p:cNvSpPr>
            <a:spLocks noGrp="1"/>
          </p:cNvSpPr>
          <p:nvPr>
            <p:ph sz="quarter" idx="1"/>
          </p:nvPr>
        </p:nvSpPr>
        <p:spPr>
          <a:xfrm>
            <a:off x="301752" y="1490501"/>
            <a:ext cx="8174778" cy="4587570"/>
          </a:xfrm>
        </p:spPr>
        <p:txBody>
          <a:bodyPr>
            <a:normAutofit fontScale="92500" lnSpcReduction="10000"/>
          </a:bodyPr>
          <a:lstStyle/>
          <a:p>
            <a:r>
              <a:rPr lang="en-US" dirty="0" smtClean="0"/>
              <a:t>Is accomplished during senior year through an intensive (15 hr. per wk.) credit based internship Workplace support is provided by trained peer mentors and supervised by CCS Faculty.</a:t>
            </a:r>
          </a:p>
          <a:p>
            <a:endParaRPr lang="en-US" dirty="0" smtClean="0"/>
          </a:p>
          <a:p>
            <a:r>
              <a:rPr lang="en-US" dirty="0" smtClean="0"/>
              <a:t>Data is collected and reviewed with students to evaluate their performance, workplace accommodations, and the “match” between the student and job/career path</a:t>
            </a:r>
          </a:p>
          <a:p>
            <a:endParaRPr lang="en-US" dirty="0"/>
          </a:p>
          <a:p>
            <a:r>
              <a:rPr lang="en-US" dirty="0" smtClean="0"/>
              <a:t>Students complete internship interview and complete all pre- post responsibilities</a:t>
            </a:r>
            <a:endParaRPr lang="en-US" dirty="0"/>
          </a:p>
        </p:txBody>
      </p:sp>
    </p:spTree>
    <p:extLst>
      <p:ext uri="{BB962C8B-B14F-4D97-AF65-F5344CB8AC3E}">
        <p14:creationId xmlns:p14="http://schemas.microsoft.com/office/powerpoint/2010/main" val="4024393276"/>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Senior Internship Structure</a:t>
            </a:r>
            <a:endParaRPr lang="en-US" b="1" dirty="0"/>
          </a:p>
        </p:txBody>
      </p:sp>
      <p:sp>
        <p:nvSpPr>
          <p:cNvPr id="3" name="Content Placeholder 2"/>
          <p:cNvSpPr>
            <a:spLocks noGrp="1"/>
          </p:cNvSpPr>
          <p:nvPr>
            <p:ph sz="quarter" idx="1"/>
          </p:nvPr>
        </p:nvSpPr>
        <p:spPr/>
        <p:txBody>
          <a:bodyPr>
            <a:normAutofit lnSpcReduction="10000"/>
          </a:bodyPr>
          <a:lstStyle/>
          <a:p>
            <a:r>
              <a:rPr lang="en-US" dirty="0" smtClean="0"/>
              <a:t>Determine Interest/Job Fit</a:t>
            </a:r>
          </a:p>
          <a:p>
            <a:r>
              <a:rPr lang="en-US" dirty="0" smtClean="0"/>
              <a:t>Assess Job- Job Analysis</a:t>
            </a:r>
          </a:p>
          <a:p>
            <a:r>
              <a:rPr lang="en-US" dirty="0" smtClean="0"/>
              <a:t>Assess Tasks- Task Analysis</a:t>
            </a:r>
          </a:p>
          <a:p>
            <a:r>
              <a:rPr lang="en-US" dirty="0"/>
              <a:t>Take observational data on the types of prompts needed</a:t>
            </a:r>
          </a:p>
          <a:p>
            <a:r>
              <a:rPr lang="en-US" dirty="0" smtClean="0"/>
              <a:t>Determine Individualized Needs </a:t>
            </a:r>
          </a:p>
          <a:p>
            <a:r>
              <a:rPr lang="en-US" dirty="0" smtClean="0"/>
              <a:t>Create Support Strategy/Tools</a:t>
            </a:r>
          </a:p>
          <a:p>
            <a:r>
              <a:rPr lang="en-US" dirty="0" smtClean="0"/>
              <a:t>Implement with Job Coach Support</a:t>
            </a:r>
          </a:p>
          <a:p>
            <a:r>
              <a:rPr lang="en-US" dirty="0" smtClean="0"/>
              <a:t>Assist in Turn Over to Natural Support</a:t>
            </a:r>
          </a:p>
          <a:p>
            <a:r>
              <a:rPr lang="en-US" dirty="0" smtClean="0"/>
              <a:t>Continue To Assess and Modify</a:t>
            </a:r>
          </a:p>
        </p:txBody>
      </p:sp>
    </p:spTree>
    <p:extLst>
      <p:ext uri="{BB962C8B-B14F-4D97-AF65-F5344CB8AC3E}">
        <p14:creationId xmlns:p14="http://schemas.microsoft.com/office/powerpoint/2010/main" val="3285783680"/>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idx="1"/>
          </p:nvPr>
        </p:nvSpPr>
        <p:spPr/>
        <p:txBody>
          <a:bodyPr/>
          <a:lstStyle/>
          <a:p>
            <a:r>
              <a:rPr lang="en-US" dirty="0" smtClean="0"/>
              <a:t>Off Campus</a:t>
            </a:r>
            <a:endParaRPr lang="en-US" dirty="0"/>
          </a:p>
        </p:txBody>
      </p:sp>
      <p:sp>
        <p:nvSpPr>
          <p:cNvPr id="10" name="Text Placeholder 9"/>
          <p:cNvSpPr>
            <a:spLocks noGrp="1"/>
          </p:cNvSpPr>
          <p:nvPr>
            <p:ph type="body" sz="half" idx="3"/>
          </p:nvPr>
        </p:nvSpPr>
        <p:spPr/>
        <p:txBody>
          <a:bodyPr/>
          <a:lstStyle/>
          <a:p>
            <a:endParaRPr lang="en-US" dirty="0"/>
          </a:p>
        </p:txBody>
      </p:sp>
      <p:sp>
        <p:nvSpPr>
          <p:cNvPr id="14" name="Text Placeholder 13"/>
          <p:cNvSpPr>
            <a:spLocks noGrp="1"/>
          </p:cNvSpPr>
          <p:nvPr>
            <p:ph sz="quarter" idx="2"/>
          </p:nvPr>
        </p:nvSpPr>
        <p:spPr>
          <a:xfrm>
            <a:off x="300292" y="2255520"/>
            <a:ext cx="4041648" cy="3818404"/>
          </a:xfrm>
        </p:spPr>
        <p:txBody>
          <a:bodyPr>
            <a:noAutofit/>
          </a:bodyPr>
          <a:lstStyle/>
          <a:p>
            <a:r>
              <a:rPr lang="en-US" sz="1600" b="1" dirty="0" smtClean="0"/>
              <a:t>NJ </a:t>
            </a:r>
            <a:r>
              <a:rPr lang="en-US" sz="1600" b="1" dirty="0"/>
              <a:t>State Nursing Association</a:t>
            </a:r>
          </a:p>
          <a:p>
            <a:r>
              <a:rPr lang="en-US" sz="1600" b="1" dirty="0"/>
              <a:t>SONJ</a:t>
            </a:r>
          </a:p>
          <a:p>
            <a:r>
              <a:rPr lang="en-US" sz="1600" b="1" dirty="0"/>
              <a:t>Target</a:t>
            </a:r>
          </a:p>
          <a:p>
            <a:r>
              <a:rPr lang="en-US" sz="1600" b="1" dirty="0"/>
              <a:t>Educational Testing Services</a:t>
            </a:r>
          </a:p>
          <a:p>
            <a:r>
              <a:rPr lang="en-US" sz="1600" b="1" dirty="0"/>
              <a:t>Stepping Stone Day Care</a:t>
            </a:r>
          </a:p>
          <a:p>
            <a:r>
              <a:rPr lang="en-US" sz="1600" b="1" dirty="0"/>
              <a:t>Hopewell Physical Therapy</a:t>
            </a:r>
          </a:p>
          <a:p>
            <a:r>
              <a:rPr lang="en-US" sz="1600" b="1" dirty="0"/>
              <a:t>Wawa</a:t>
            </a:r>
          </a:p>
          <a:p>
            <a:r>
              <a:rPr lang="en-US" sz="1600" b="1" dirty="0"/>
              <a:t>NJ Credit Union</a:t>
            </a:r>
          </a:p>
          <a:p>
            <a:r>
              <a:rPr lang="en-US" sz="1600" b="1" dirty="0"/>
              <a:t>American Cancer Society</a:t>
            </a:r>
          </a:p>
          <a:p>
            <a:r>
              <a:rPr lang="en-US" sz="1600" b="1" dirty="0"/>
              <a:t>NJ State </a:t>
            </a:r>
            <a:r>
              <a:rPr lang="en-US" sz="1600" b="1" dirty="0" smtClean="0"/>
              <a:t>Dept. </a:t>
            </a:r>
            <a:r>
              <a:rPr lang="en-US" sz="1600" b="1" dirty="0"/>
              <a:t>Disability Srvcs</a:t>
            </a:r>
          </a:p>
          <a:p>
            <a:r>
              <a:rPr lang="en-US" sz="1600" b="1" dirty="0"/>
              <a:t>Capital Health Medical Center</a:t>
            </a:r>
          </a:p>
          <a:p>
            <a:r>
              <a:rPr lang="en-US" sz="1600" b="1" dirty="0" smtClean="0"/>
              <a:t>Wawa</a:t>
            </a:r>
            <a:endParaRPr lang="en-US" sz="1600" b="1" dirty="0"/>
          </a:p>
          <a:p>
            <a:r>
              <a:rPr lang="en-US" sz="1600" b="1" dirty="0"/>
              <a:t>Superior Court </a:t>
            </a:r>
            <a:r>
              <a:rPr lang="en-US" sz="1600" b="1" dirty="0" smtClean="0"/>
              <a:t>NJ</a:t>
            </a:r>
            <a:endParaRPr lang="en-US" sz="1600" b="1" dirty="0"/>
          </a:p>
        </p:txBody>
      </p:sp>
      <p:sp>
        <p:nvSpPr>
          <p:cNvPr id="11" name="Content Placeholder 10"/>
          <p:cNvSpPr>
            <a:spLocks noGrp="1"/>
          </p:cNvSpPr>
          <p:nvPr>
            <p:ph sz="quarter" idx="4"/>
          </p:nvPr>
        </p:nvSpPr>
        <p:spPr/>
        <p:txBody>
          <a:bodyPr/>
          <a:lstStyle/>
          <a:p>
            <a:endParaRPr lang="en-US" dirty="0"/>
          </a:p>
        </p:txBody>
      </p:sp>
      <p:sp>
        <p:nvSpPr>
          <p:cNvPr id="8" name="Title 7"/>
          <p:cNvSpPr>
            <a:spLocks noGrp="1"/>
          </p:cNvSpPr>
          <p:nvPr>
            <p:ph type="title"/>
          </p:nvPr>
        </p:nvSpPr>
        <p:spPr/>
        <p:txBody>
          <a:bodyPr/>
          <a:lstStyle/>
          <a:p>
            <a:r>
              <a:rPr lang="en-US" b="1" dirty="0" smtClean="0"/>
              <a:t>Internship Examples</a:t>
            </a:r>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953000" y="1822630"/>
            <a:ext cx="3636010" cy="4470945"/>
          </a:xfrm>
          <a:prstGeom prst="rect">
            <a:avLst/>
          </a:prstGeom>
        </p:spPr>
      </p:pic>
    </p:spTree>
    <p:extLst>
      <p:ext uri="{BB962C8B-B14F-4D97-AF65-F5344CB8AC3E}">
        <p14:creationId xmlns:p14="http://schemas.microsoft.com/office/powerpoint/2010/main" val="3985091051"/>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1272" y="347870"/>
            <a:ext cx="8534400" cy="758952"/>
          </a:xfrm>
        </p:spPr>
        <p:txBody>
          <a:bodyPr>
            <a:normAutofit fontScale="90000"/>
          </a:bodyPr>
          <a:lstStyle/>
          <a:p>
            <a:r>
              <a:rPr lang="en-US" dirty="0" smtClean="0"/>
              <a:t>How do we </a:t>
            </a:r>
            <a:r>
              <a:rPr lang="en-US" u="sng" dirty="0"/>
              <a:t>D</a:t>
            </a:r>
            <a:r>
              <a:rPr lang="en-US" u="sng" dirty="0" smtClean="0"/>
              <a:t>efine</a:t>
            </a:r>
            <a:r>
              <a:rPr lang="en-US" dirty="0" smtClean="0"/>
              <a:t> a “Meaningful</a:t>
            </a:r>
            <a:br>
              <a:rPr lang="en-US" dirty="0" smtClean="0"/>
            </a:br>
            <a:r>
              <a:rPr lang="en-US" dirty="0" smtClean="0"/>
              <a:t> Sr. Internship Experience</a:t>
            </a:r>
            <a:endParaRPr lang="en-US" dirty="0"/>
          </a:p>
        </p:txBody>
      </p:sp>
      <p:sp>
        <p:nvSpPr>
          <p:cNvPr id="3" name="Content Placeholder 2"/>
          <p:cNvSpPr>
            <a:spLocks noGrp="1"/>
          </p:cNvSpPr>
          <p:nvPr>
            <p:ph sz="quarter" idx="1"/>
          </p:nvPr>
        </p:nvSpPr>
        <p:spPr/>
        <p:txBody>
          <a:bodyPr>
            <a:normAutofit fontScale="85000" lnSpcReduction="20000"/>
          </a:bodyPr>
          <a:lstStyle/>
          <a:p>
            <a:pPr marL="0" indent="0">
              <a:buNone/>
            </a:pPr>
            <a:r>
              <a:rPr lang="en-US" dirty="0" smtClean="0"/>
              <a:t>Individual goals and accomplishments surrounding:</a:t>
            </a:r>
          </a:p>
          <a:p>
            <a:endParaRPr lang="en-US" dirty="0"/>
          </a:p>
          <a:p>
            <a:r>
              <a:rPr lang="en-US" dirty="0"/>
              <a:t>Academic Application</a:t>
            </a:r>
          </a:p>
          <a:p>
            <a:r>
              <a:rPr lang="en-US" dirty="0"/>
              <a:t>Skill and Task Development</a:t>
            </a:r>
          </a:p>
          <a:p>
            <a:r>
              <a:rPr lang="en-US" dirty="0"/>
              <a:t>Office Social Skills</a:t>
            </a:r>
          </a:p>
          <a:p>
            <a:r>
              <a:rPr lang="en-US" dirty="0"/>
              <a:t>Work Place Protocols </a:t>
            </a:r>
          </a:p>
          <a:p>
            <a:r>
              <a:rPr lang="en-US" dirty="0"/>
              <a:t>Increased Problem Solving</a:t>
            </a:r>
          </a:p>
          <a:p>
            <a:r>
              <a:rPr lang="en-US" dirty="0"/>
              <a:t>Conflict Resolution</a:t>
            </a:r>
          </a:p>
          <a:p>
            <a:r>
              <a:rPr lang="en-US" dirty="0"/>
              <a:t>Self Advocacy and  </a:t>
            </a:r>
            <a:r>
              <a:rPr lang="en-US" dirty="0" smtClean="0"/>
              <a:t>Independence</a:t>
            </a:r>
          </a:p>
          <a:p>
            <a:endParaRPr lang="en-US" dirty="0"/>
          </a:p>
          <a:p>
            <a:pPr marL="0" indent="0" algn="ctr">
              <a:buNone/>
            </a:pPr>
            <a:r>
              <a:rPr lang="en-US" dirty="0"/>
              <a:t>	</a:t>
            </a:r>
            <a:r>
              <a:rPr lang="en-US" dirty="0" smtClean="0"/>
              <a:t>		</a:t>
            </a:r>
            <a:r>
              <a:rPr lang="en-US" dirty="0" smtClean="0">
                <a:solidFill>
                  <a:schemeClr val="accent1">
                    <a:lumMod val="60000"/>
                    <a:lumOff val="40000"/>
                  </a:schemeClr>
                </a:solidFill>
              </a:rPr>
              <a:t>EMPLOYMENT READINESS</a:t>
            </a:r>
          </a:p>
          <a:p>
            <a:pPr marL="0" indent="0" algn="ctr">
              <a:buNone/>
            </a:pPr>
            <a:r>
              <a:rPr lang="en-US" dirty="0" smtClean="0">
                <a:solidFill>
                  <a:schemeClr val="accent1">
                    <a:lumMod val="60000"/>
                    <a:lumOff val="40000"/>
                  </a:schemeClr>
                </a:solidFill>
              </a:rPr>
              <a:t>Tools for Success, Independence and Sustainability</a:t>
            </a:r>
          </a:p>
          <a:p>
            <a:pPr marL="0" indent="0">
              <a:buNone/>
            </a:pPr>
            <a:endParaRPr lang="en-US" dirty="0" smtClean="0"/>
          </a:p>
          <a:p>
            <a:endParaRPr lang="en-US" dirty="0" smtClean="0"/>
          </a:p>
        </p:txBody>
      </p:sp>
      <p:pic>
        <p:nvPicPr>
          <p:cNvPr id="4" name="Picture 3"/>
          <p:cNvPicPr>
            <a:picLocks noChangeAspect="1"/>
          </p:cNvPicPr>
          <p:nvPr/>
        </p:nvPicPr>
        <p:blipFill>
          <a:blip r:embed="rId2"/>
          <a:stretch>
            <a:fillRect/>
          </a:stretch>
        </p:blipFill>
        <p:spPr>
          <a:xfrm>
            <a:off x="6221505" y="2896663"/>
            <a:ext cx="2446677" cy="173360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183222600"/>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752" y="308113"/>
            <a:ext cx="8534400" cy="758952"/>
          </a:xfrm>
        </p:spPr>
        <p:txBody>
          <a:bodyPr>
            <a:noAutofit/>
          </a:bodyPr>
          <a:lstStyle/>
          <a:p>
            <a:r>
              <a:rPr lang="en-US" sz="2000" dirty="0" smtClean="0"/>
              <a:t/>
            </a:r>
            <a:br>
              <a:rPr lang="en-US" sz="2000" dirty="0" smtClean="0"/>
            </a:br>
            <a:r>
              <a:rPr lang="en-US" sz="2000" dirty="0"/>
              <a:t/>
            </a:r>
            <a:br>
              <a:rPr lang="en-US" sz="2000" dirty="0"/>
            </a:br>
            <a:r>
              <a:rPr lang="en-US" sz="2400" dirty="0" smtClean="0"/>
              <a:t>CCS Senior Internship</a:t>
            </a:r>
            <a:br>
              <a:rPr lang="en-US" sz="2400" dirty="0" smtClean="0"/>
            </a:br>
            <a:r>
              <a:rPr lang="en-US" sz="2400" dirty="0"/>
              <a:t>Tools for Success, Independence and Sustainability</a:t>
            </a:r>
            <a:endParaRPr lang="en-US" sz="2400" dirty="0" smtClean="0"/>
          </a:p>
        </p:txBody>
      </p:sp>
      <p:sp>
        <p:nvSpPr>
          <p:cNvPr id="3" name="Content Placeholder 2"/>
          <p:cNvSpPr>
            <a:spLocks noGrp="1"/>
          </p:cNvSpPr>
          <p:nvPr>
            <p:ph sz="quarter" idx="1"/>
          </p:nvPr>
        </p:nvSpPr>
        <p:spPr/>
        <p:txBody>
          <a:bodyPr/>
          <a:lstStyle/>
          <a:p>
            <a:pPr marL="0" indent="0">
              <a:buNone/>
            </a:pPr>
            <a:r>
              <a:rPr lang="en-US" dirty="0"/>
              <a:t>Meaning </a:t>
            </a:r>
            <a:r>
              <a:rPr lang="en-US" dirty="0" smtClean="0"/>
              <a:t>senior career preparation experiences </a:t>
            </a:r>
          </a:p>
          <a:p>
            <a:pPr marL="0" indent="0">
              <a:buNone/>
            </a:pPr>
            <a:r>
              <a:rPr lang="en-US" dirty="0"/>
              <a:t>f</a:t>
            </a:r>
            <a:r>
              <a:rPr lang="en-US" dirty="0" smtClean="0"/>
              <a:t>or review :</a:t>
            </a:r>
          </a:p>
          <a:p>
            <a:pPr marL="0" indent="0">
              <a:buNone/>
            </a:pPr>
            <a:endParaRPr lang="en-US" dirty="0" smtClean="0"/>
          </a:p>
          <a:p>
            <a:pPr>
              <a:buFontTx/>
              <a:buChar char="-"/>
            </a:pPr>
            <a:r>
              <a:rPr lang="en-US" dirty="0" smtClean="0"/>
              <a:t>Authentic Learning Experiences</a:t>
            </a:r>
          </a:p>
          <a:p>
            <a:pPr>
              <a:buFontTx/>
              <a:buChar char="-"/>
            </a:pPr>
            <a:r>
              <a:rPr lang="en-US" dirty="0" smtClean="0"/>
              <a:t>Technology Support</a:t>
            </a:r>
          </a:p>
          <a:p>
            <a:pPr>
              <a:buFontTx/>
              <a:buChar char="-"/>
            </a:pPr>
            <a:r>
              <a:rPr lang="en-US" dirty="0" smtClean="0"/>
              <a:t>Peer Learning/Mentoring</a:t>
            </a:r>
          </a:p>
          <a:p>
            <a:pPr marL="0" indent="0">
              <a:buNone/>
            </a:pPr>
            <a:endParaRPr lang="en-US" dirty="0" smtClean="0"/>
          </a:p>
        </p:txBody>
      </p:sp>
      <p:pic>
        <p:nvPicPr>
          <p:cNvPr id="4" name="Picture 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161324" y="3538329"/>
            <a:ext cx="3644348" cy="2733261"/>
          </a:xfrm>
          <a:prstGeom prst="rect">
            <a:avLst/>
          </a:prstGeom>
        </p:spPr>
      </p:pic>
    </p:spTree>
    <p:extLst>
      <p:ext uri="{BB962C8B-B14F-4D97-AF65-F5344CB8AC3E}">
        <p14:creationId xmlns:p14="http://schemas.microsoft.com/office/powerpoint/2010/main" val="2156506110"/>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01752" y="262901"/>
            <a:ext cx="8534400" cy="758952"/>
          </a:xfrm>
        </p:spPr>
        <p:txBody>
          <a:bodyPr>
            <a:noAutofit/>
          </a:bodyPr>
          <a:lstStyle/>
          <a:p>
            <a:r>
              <a:rPr lang="en-US" sz="2800" dirty="0" smtClean="0"/>
              <a:t>Authentic Learning- Sr. </a:t>
            </a:r>
            <a:r>
              <a:rPr lang="en-US" sz="2800" dirty="0"/>
              <a:t>Internship </a:t>
            </a:r>
            <a:r>
              <a:rPr lang="en-US" sz="2800" dirty="0" smtClean="0"/>
              <a:t/>
            </a:r>
            <a:br>
              <a:rPr lang="en-US" sz="2800" dirty="0" smtClean="0"/>
            </a:br>
            <a:r>
              <a:rPr lang="en-US" sz="2800" dirty="0" smtClean="0"/>
              <a:t>Tools </a:t>
            </a:r>
            <a:r>
              <a:rPr lang="en-US" sz="2800" dirty="0"/>
              <a:t>for Success, Independence and Sustainability </a:t>
            </a:r>
          </a:p>
        </p:txBody>
      </p:sp>
      <p:sp>
        <p:nvSpPr>
          <p:cNvPr id="5" name="Content Placeholder 4"/>
          <p:cNvSpPr>
            <a:spLocks noGrp="1"/>
          </p:cNvSpPr>
          <p:nvPr>
            <p:ph sz="quarter" idx="1"/>
          </p:nvPr>
        </p:nvSpPr>
        <p:spPr>
          <a:xfrm>
            <a:off x="252258" y="1449727"/>
            <a:ext cx="8503920" cy="4878413"/>
          </a:xfrm>
        </p:spPr>
        <p:txBody>
          <a:bodyPr>
            <a:noAutofit/>
          </a:bodyPr>
          <a:lstStyle/>
          <a:p>
            <a:r>
              <a:rPr lang="en-US" sz="2000" dirty="0" smtClean="0"/>
              <a:t>Correlate TCNJ Class with Internship Goals</a:t>
            </a:r>
          </a:p>
          <a:p>
            <a:r>
              <a:rPr lang="en-US" sz="2000" dirty="0" smtClean="0"/>
              <a:t>Increase  learning and understanding of “Big Ideas”</a:t>
            </a:r>
          </a:p>
          <a:p>
            <a:r>
              <a:rPr lang="en-US" sz="2000" dirty="0" smtClean="0"/>
              <a:t>Increase possibilities of vocational experiences/success</a:t>
            </a:r>
          </a:p>
          <a:p>
            <a:pPr marL="0" indent="0" algn="ctr">
              <a:buNone/>
            </a:pPr>
            <a:endParaRPr lang="en-US" sz="2400" b="1" dirty="0">
              <a:solidFill>
                <a:srgbClr val="C00000"/>
              </a:solidFill>
            </a:endParaRPr>
          </a:p>
          <a:p>
            <a:pPr marL="0" indent="0" algn="ctr">
              <a:buNone/>
            </a:pPr>
            <a:endParaRPr lang="en-US" sz="2400" b="1" dirty="0" smtClean="0">
              <a:solidFill>
                <a:srgbClr val="C00000"/>
              </a:solidFill>
            </a:endParaRPr>
          </a:p>
          <a:p>
            <a:endParaRPr lang="en-US" sz="2400" dirty="0" smtClean="0"/>
          </a:p>
          <a:p>
            <a:pPr marL="0" indent="0">
              <a:buNone/>
            </a:pPr>
            <a:endParaRPr lang="en-US" sz="2400" dirty="0"/>
          </a:p>
          <a:p>
            <a:pPr marL="0" indent="0" algn="ctr">
              <a:buNone/>
            </a:pPr>
            <a:endParaRPr lang="en-US" sz="2000" b="1" i="1" dirty="0" smtClean="0">
              <a:solidFill>
                <a:srgbClr val="C00000"/>
              </a:solidFill>
            </a:endParaRPr>
          </a:p>
          <a:p>
            <a:pPr marL="0" indent="0" algn="ctr">
              <a:buNone/>
            </a:pPr>
            <a:endParaRPr lang="en-US" sz="2000" b="1" i="1" dirty="0">
              <a:solidFill>
                <a:srgbClr val="C00000"/>
              </a:solidFill>
            </a:endParaRPr>
          </a:p>
          <a:p>
            <a:pPr marL="0" indent="0" algn="ctr">
              <a:buNone/>
            </a:pPr>
            <a:endParaRPr lang="en-US" sz="2000" b="1" i="1" dirty="0" smtClean="0">
              <a:solidFill>
                <a:srgbClr val="C00000"/>
              </a:solidFill>
            </a:endParaRPr>
          </a:p>
          <a:p>
            <a:pPr marL="0" indent="0" algn="ctr">
              <a:buNone/>
            </a:pPr>
            <a:endParaRPr lang="en-US" sz="2000" b="1" i="1" dirty="0" smtClean="0">
              <a:solidFill>
                <a:srgbClr val="C00000"/>
              </a:solidFill>
            </a:endParaRPr>
          </a:p>
          <a:p>
            <a:pPr marL="0" indent="0" algn="ctr">
              <a:buNone/>
            </a:pPr>
            <a:endParaRPr lang="en-US" sz="1400" b="1" i="1" dirty="0" smtClean="0">
              <a:solidFill>
                <a:srgbClr val="C00000"/>
              </a:solidFill>
            </a:endParaRPr>
          </a:p>
          <a:p>
            <a:pPr marL="0" indent="0" algn="ctr">
              <a:buNone/>
            </a:pPr>
            <a:r>
              <a:rPr lang="en-US" sz="1400" b="1" i="1" dirty="0" smtClean="0">
                <a:solidFill>
                  <a:srgbClr val="C00000"/>
                </a:solidFill>
              </a:rPr>
              <a:t>There </a:t>
            </a:r>
            <a:r>
              <a:rPr lang="en-US" sz="1400" b="1" i="1" dirty="0">
                <a:solidFill>
                  <a:srgbClr val="C00000"/>
                </a:solidFill>
              </a:rPr>
              <a:t>is an intimate and necessary relation between the process of actual </a:t>
            </a:r>
            <a:endParaRPr lang="en-US" sz="1400" b="1" i="1" dirty="0" smtClean="0">
              <a:solidFill>
                <a:srgbClr val="C00000"/>
              </a:solidFill>
            </a:endParaRPr>
          </a:p>
          <a:p>
            <a:pPr marL="0" indent="0" algn="ctr">
              <a:buNone/>
            </a:pPr>
            <a:r>
              <a:rPr lang="en-US" sz="1400" b="1" i="1" dirty="0" smtClean="0">
                <a:solidFill>
                  <a:srgbClr val="C00000"/>
                </a:solidFill>
              </a:rPr>
              <a:t>experience and education</a:t>
            </a:r>
            <a:r>
              <a:rPr lang="en-US" sz="1400" b="1" i="1" dirty="0">
                <a:solidFill>
                  <a:srgbClr val="C00000"/>
                </a:solidFill>
              </a:rPr>
              <a:t>. </a:t>
            </a:r>
          </a:p>
          <a:p>
            <a:pPr marL="0" indent="0" algn="ctr">
              <a:buNone/>
            </a:pPr>
            <a:r>
              <a:rPr lang="en-US" sz="1400" b="1" i="1" dirty="0">
                <a:solidFill>
                  <a:srgbClr val="C00000"/>
                </a:solidFill>
              </a:rPr>
              <a:t>~ John Dewey, </a:t>
            </a:r>
            <a:r>
              <a:rPr lang="en-US" sz="1400" b="1" i="1" dirty="0" smtClean="0">
                <a:solidFill>
                  <a:srgbClr val="C00000"/>
                </a:solidFill>
              </a:rPr>
              <a:t>1938 </a:t>
            </a:r>
            <a:endParaRPr lang="en-US" sz="1400" b="1" i="1" dirty="0"/>
          </a:p>
        </p:txBody>
      </p:sp>
      <p:sp>
        <p:nvSpPr>
          <p:cNvPr id="7" name="Flowchart: Process 6"/>
          <p:cNvSpPr/>
          <p:nvPr/>
        </p:nvSpPr>
        <p:spPr>
          <a:xfrm>
            <a:off x="328193" y="2551201"/>
            <a:ext cx="6265333" cy="1337733"/>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68288" indent="0">
              <a:buNone/>
            </a:pPr>
            <a:r>
              <a:rPr lang="en-US" sz="1600" b="1" dirty="0">
                <a:solidFill>
                  <a:schemeClr val="bg1"/>
                </a:solidFill>
              </a:rPr>
              <a:t>STUDENT:  Graduating Senior </a:t>
            </a:r>
          </a:p>
          <a:p>
            <a:pPr marL="268288" indent="0">
              <a:buNone/>
            </a:pPr>
            <a:r>
              <a:rPr lang="en-US" sz="1600" b="1" dirty="0" smtClean="0">
                <a:solidFill>
                  <a:schemeClr val="bg1"/>
                </a:solidFill>
              </a:rPr>
              <a:t>Stepping Stone Learning Institute, Trenton, NJ</a:t>
            </a:r>
            <a:endParaRPr lang="en-US" sz="1600" b="1" dirty="0">
              <a:solidFill>
                <a:schemeClr val="bg1"/>
              </a:solidFill>
            </a:endParaRPr>
          </a:p>
          <a:p>
            <a:pPr marL="268288" indent="0">
              <a:buNone/>
            </a:pPr>
            <a:r>
              <a:rPr lang="en-US" sz="1600" b="1" dirty="0" smtClean="0">
                <a:solidFill>
                  <a:schemeClr val="bg1"/>
                </a:solidFill>
              </a:rPr>
              <a:t>Internship</a:t>
            </a:r>
            <a:r>
              <a:rPr lang="en-US" sz="1600" b="1" dirty="0">
                <a:solidFill>
                  <a:schemeClr val="bg1"/>
                </a:solidFill>
              </a:rPr>
              <a:t>: </a:t>
            </a:r>
            <a:r>
              <a:rPr lang="en-US" sz="1600" b="1" dirty="0" smtClean="0">
                <a:solidFill>
                  <a:schemeClr val="bg1"/>
                </a:solidFill>
              </a:rPr>
              <a:t>Teacher Assistant, 4</a:t>
            </a:r>
            <a:r>
              <a:rPr lang="en-US" sz="1600" b="1" baseline="30000" dirty="0" smtClean="0">
                <a:solidFill>
                  <a:schemeClr val="bg1"/>
                </a:solidFill>
              </a:rPr>
              <a:t>th</a:t>
            </a:r>
            <a:r>
              <a:rPr lang="en-US" sz="1600" b="1" dirty="0" smtClean="0">
                <a:solidFill>
                  <a:schemeClr val="bg1"/>
                </a:solidFill>
              </a:rPr>
              <a:t> grade class</a:t>
            </a:r>
            <a:endParaRPr lang="en-US" sz="1600" b="1" dirty="0">
              <a:solidFill>
                <a:schemeClr val="bg1"/>
              </a:solidFill>
            </a:endParaRP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662898" y="3610638"/>
            <a:ext cx="4127441" cy="18857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61720061"/>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2353" y="197224"/>
            <a:ext cx="8229600" cy="964772"/>
          </a:xfrm>
        </p:spPr>
        <p:txBody>
          <a:bodyPr>
            <a:noAutofit/>
          </a:bodyPr>
          <a:lstStyle/>
          <a:p>
            <a:r>
              <a:rPr lang="en-US" sz="4400" dirty="0" smtClean="0"/>
              <a:t/>
            </a:r>
            <a:br>
              <a:rPr lang="en-US" sz="4400" dirty="0" smtClean="0"/>
            </a:br>
            <a:r>
              <a:rPr lang="en-US" sz="4000" dirty="0" smtClean="0"/>
              <a:t>CCS Program Attributes</a:t>
            </a:r>
            <a:endParaRPr lang="en-US" sz="4000" dirty="0"/>
          </a:p>
        </p:txBody>
      </p:sp>
      <p:sp>
        <p:nvSpPr>
          <p:cNvPr id="3" name="Content Placeholder 2"/>
          <p:cNvSpPr>
            <a:spLocks noGrp="1"/>
          </p:cNvSpPr>
          <p:nvPr>
            <p:ph sz="quarter" idx="1"/>
          </p:nvPr>
        </p:nvSpPr>
        <p:spPr>
          <a:xfrm>
            <a:off x="274320" y="1400029"/>
            <a:ext cx="8229600" cy="4040651"/>
          </a:xfrm>
        </p:spPr>
        <p:txBody>
          <a:bodyPr>
            <a:normAutofit/>
          </a:bodyPr>
          <a:lstStyle/>
          <a:p>
            <a:r>
              <a:rPr lang="en-US" dirty="0" smtClean="0"/>
              <a:t>Approved CTP program</a:t>
            </a:r>
          </a:p>
          <a:p>
            <a:r>
              <a:rPr lang="en-US" dirty="0" smtClean="0"/>
              <a:t>Full-time four year program </a:t>
            </a:r>
          </a:p>
          <a:p>
            <a:r>
              <a:rPr lang="en-US" dirty="0" smtClean="0"/>
              <a:t>Ages 18-25 at time of admission</a:t>
            </a:r>
          </a:p>
          <a:p>
            <a:r>
              <a:rPr lang="en-US" dirty="0" smtClean="0"/>
              <a:t>Cohort model</a:t>
            </a:r>
          </a:p>
          <a:p>
            <a:r>
              <a:rPr lang="en-US" dirty="0" smtClean="0"/>
              <a:t>Mentor supported</a:t>
            </a:r>
          </a:p>
          <a:p>
            <a:r>
              <a:rPr lang="en-US" dirty="0" smtClean="0"/>
              <a:t>Matriculating non degree</a:t>
            </a:r>
          </a:p>
          <a:p>
            <a:pPr marL="0" indent="0">
              <a:buNone/>
            </a:pPr>
            <a:r>
              <a:rPr lang="en-US" dirty="0"/>
              <a:t> </a:t>
            </a:r>
            <a:r>
              <a:rPr lang="en-US" dirty="0" smtClean="0"/>
              <a:t>  bearing status</a:t>
            </a:r>
          </a:p>
          <a:p>
            <a:r>
              <a:rPr lang="en-US" dirty="0" smtClean="0"/>
              <a:t>Certificate from TCNJ</a:t>
            </a:r>
          </a:p>
          <a:p>
            <a:endParaRPr lang="en-US" dirty="0" smtClean="0"/>
          </a:p>
          <a:p>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599430" y="3658337"/>
            <a:ext cx="3087370" cy="224536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752" y="289560"/>
            <a:ext cx="8534400" cy="758952"/>
          </a:xfrm>
        </p:spPr>
        <p:txBody>
          <a:bodyPr>
            <a:normAutofit/>
          </a:bodyPr>
          <a:lstStyle/>
          <a:p>
            <a:r>
              <a:rPr lang="en-US" sz="2800" dirty="0" smtClean="0"/>
              <a:t>Authentic Learning Experience</a:t>
            </a:r>
            <a:endParaRPr lang="en-US" sz="2800" dirty="0"/>
          </a:p>
        </p:txBody>
      </p:sp>
      <p:sp>
        <p:nvSpPr>
          <p:cNvPr id="3" name="Content Placeholder 2"/>
          <p:cNvSpPr>
            <a:spLocks noGrp="1"/>
          </p:cNvSpPr>
          <p:nvPr>
            <p:ph sz="quarter" idx="1"/>
          </p:nvPr>
        </p:nvSpPr>
        <p:spPr>
          <a:xfrm>
            <a:off x="182880" y="1402080"/>
            <a:ext cx="8808720" cy="4983480"/>
          </a:xfrm>
        </p:spPr>
        <p:txBody>
          <a:bodyPr>
            <a:normAutofit/>
          </a:bodyPr>
          <a:lstStyle/>
          <a:p>
            <a:r>
              <a:rPr lang="en-US" sz="2400" dirty="0" smtClean="0"/>
              <a:t>TCNJ Class: </a:t>
            </a:r>
            <a:r>
              <a:rPr lang="en-US" sz="2400" b="1" i="1" dirty="0" smtClean="0"/>
              <a:t>ECE 202- Theories and Practices of Early Childhood Education</a:t>
            </a:r>
          </a:p>
          <a:p>
            <a:pPr algn="ctr"/>
            <a:endParaRPr lang="en-US" sz="2400" b="1" i="1" dirty="0" smtClean="0"/>
          </a:p>
          <a:p>
            <a:r>
              <a:rPr lang="en-US" sz="2400" dirty="0" smtClean="0"/>
              <a:t>LA/Science Lesson</a:t>
            </a:r>
          </a:p>
          <a:p>
            <a:r>
              <a:rPr lang="en-US" sz="2400" dirty="0"/>
              <a:t>D</a:t>
            </a:r>
            <a:r>
              <a:rPr lang="en-US" sz="2400" dirty="0" smtClean="0"/>
              <a:t>eveloped and Practiced on campus</a:t>
            </a:r>
          </a:p>
          <a:p>
            <a:r>
              <a:rPr lang="en-US" sz="2400" dirty="0" smtClean="0"/>
              <a:t>Conducted at Internship</a:t>
            </a:r>
          </a:p>
          <a:p>
            <a:pPr marL="0" indent="0">
              <a:buNone/>
            </a:pPr>
            <a:endParaRPr lang="en-US" sz="2400" dirty="0" smtClean="0"/>
          </a:p>
          <a:p>
            <a:pPr>
              <a:buFont typeface="Wingdings" pitchFamily="2" charset="2"/>
              <a:buChar char="Ø"/>
            </a:pPr>
            <a:r>
              <a:rPr lang="en-US" sz="2400" dirty="0" smtClean="0"/>
              <a:t>Provided Authentic Learning</a:t>
            </a:r>
          </a:p>
          <a:p>
            <a:pPr>
              <a:buFont typeface="Wingdings" pitchFamily="2" charset="2"/>
              <a:buChar char="Ø"/>
            </a:pPr>
            <a:r>
              <a:rPr lang="en-US" sz="2400" dirty="0" smtClean="0"/>
              <a:t>Active Learning </a:t>
            </a:r>
          </a:p>
          <a:p>
            <a:pPr>
              <a:buFont typeface="Wingdings" pitchFamily="2" charset="2"/>
              <a:buChar char="Ø"/>
            </a:pPr>
            <a:r>
              <a:rPr lang="en-US" sz="2400" dirty="0" smtClean="0"/>
              <a:t>Assisted with Processing of Information</a:t>
            </a:r>
          </a:p>
          <a:p>
            <a:pPr marL="0" indent="0">
              <a:buNone/>
            </a:pPr>
            <a:endParaRPr lang="en-US" sz="9600" dirty="0" smtClean="0"/>
          </a:p>
          <a:p>
            <a:pPr>
              <a:buFont typeface="Wingdings" pitchFamily="2" charset="2"/>
              <a:buChar char="Ø"/>
            </a:pPr>
            <a:endParaRPr lang="en-US" sz="9600" dirty="0" smtClean="0"/>
          </a:p>
        </p:txBody>
      </p:sp>
    </p:spTree>
    <p:extLst>
      <p:ext uri="{BB962C8B-B14F-4D97-AF65-F5344CB8AC3E}">
        <p14:creationId xmlns:p14="http://schemas.microsoft.com/office/powerpoint/2010/main" val="246222134"/>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smtClean="0"/>
              <a:t>Supports Research </a:t>
            </a:r>
            <a:r>
              <a:rPr lang="en-US" sz="2800" dirty="0" smtClean="0"/>
              <a:t>Based Theories</a:t>
            </a:r>
            <a:endParaRPr lang="en-US" sz="2800" dirty="0"/>
          </a:p>
        </p:txBody>
      </p:sp>
      <p:sp>
        <p:nvSpPr>
          <p:cNvPr id="3" name="Content Placeholder 2"/>
          <p:cNvSpPr>
            <a:spLocks noGrp="1"/>
          </p:cNvSpPr>
          <p:nvPr>
            <p:ph sz="quarter" idx="1"/>
          </p:nvPr>
        </p:nvSpPr>
        <p:spPr>
          <a:xfrm>
            <a:off x="301752" y="1527048"/>
            <a:ext cx="8674608" cy="5056632"/>
          </a:xfrm>
        </p:spPr>
        <p:txBody>
          <a:bodyPr/>
          <a:lstStyle/>
          <a:p>
            <a:pPr>
              <a:buFont typeface="Wingdings" pitchFamily="2" charset="2"/>
              <a:buChar char="Ø"/>
            </a:pPr>
            <a:r>
              <a:rPr lang="en-US" sz="2400" dirty="0"/>
              <a:t>Theories </a:t>
            </a:r>
            <a:r>
              <a:rPr lang="en-US" sz="2400" dirty="0" smtClean="0"/>
              <a:t>of </a:t>
            </a:r>
            <a:r>
              <a:rPr lang="en-US" sz="2400" dirty="0"/>
              <a:t>Research Based- Principles  of Learning such as </a:t>
            </a:r>
            <a:r>
              <a:rPr lang="en-US" sz="2400" dirty="0" smtClean="0"/>
              <a:t>:</a:t>
            </a:r>
          </a:p>
          <a:p>
            <a:pPr>
              <a:buFont typeface="Wingdings" pitchFamily="2" charset="2"/>
              <a:buChar char="Ø"/>
            </a:pPr>
            <a:r>
              <a:rPr lang="en-US" sz="2400" dirty="0" smtClean="0"/>
              <a:t> </a:t>
            </a:r>
            <a:endParaRPr lang="en-US" sz="2400" dirty="0"/>
          </a:p>
          <a:p>
            <a:pPr marL="760413" indent="-273050"/>
            <a:r>
              <a:rPr lang="en-US" sz="2400" dirty="0"/>
              <a:t>Goal-directed practice and targeted feedback are critical to learning </a:t>
            </a:r>
            <a:endParaRPr lang="en-US" sz="2400" dirty="0" smtClean="0"/>
          </a:p>
          <a:p>
            <a:pPr marL="760413" indent="-273050"/>
            <a:endParaRPr lang="en-US" sz="2400" dirty="0"/>
          </a:p>
          <a:p>
            <a:pPr marL="760413" indent="-273050"/>
            <a:r>
              <a:rPr lang="en-US" sz="2400" dirty="0"/>
              <a:t>Meaningful engagement is necessary for deeper </a:t>
            </a:r>
            <a:r>
              <a:rPr lang="en-US" sz="2400" dirty="0" smtClean="0"/>
              <a:t>learning</a:t>
            </a:r>
            <a:endParaRPr lang="en-US" sz="2400" dirty="0"/>
          </a:p>
          <a:p>
            <a:pPr marL="760413" indent="-273050"/>
            <a:endParaRPr lang="en-US" sz="2400" dirty="0" smtClean="0"/>
          </a:p>
          <a:p>
            <a:pPr marL="760413" indent="-273050"/>
            <a:r>
              <a:rPr lang="en-US" sz="2400" dirty="0"/>
              <a:t>Mastery involves developing component skills and knowledge, and synthesizing and applying </a:t>
            </a:r>
          </a:p>
          <a:p>
            <a:pPr marL="487363" indent="0">
              <a:buNone/>
            </a:pPr>
            <a:r>
              <a:rPr lang="en-US" sz="2400" dirty="0" smtClean="0"/>
              <a:t>   them appropriately </a:t>
            </a:r>
          </a:p>
          <a:p>
            <a:pPr marL="487363" indent="0">
              <a:buNone/>
            </a:pPr>
            <a:endParaRPr lang="en-US" sz="1400" i="1" dirty="0"/>
          </a:p>
          <a:p>
            <a:pPr marL="487363" indent="0">
              <a:buNone/>
            </a:pPr>
            <a:r>
              <a:rPr lang="en-US" sz="1400" i="1" dirty="0" smtClean="0"/>
              <a:t>(2007, Eberly Center for Teaching Excellence, Carnegie Mellon) </a:t>
            </a:r>
            <a:endParaRPr lang="en-US" sz="1400" i="1" dirty="0"/>
          </a:p>
          <a:p>
            <a:pPr marL="0" indent="0">
              <a:buNone/>
            </a:pPr>
            <a:endParaRPr lang="en-US" dirty="0"/>
          </a:p>
        </p:txBody>
      </p:sp>
    </p:spTree>
    <p:extLst>
      <p:ext uri="{BB962C8B-B14F-4D97-AF65-F5344CB8AC3E}">
        <p14:creationId xmlns:p14="http://schemas.microsoft.com/office/powerpoint/2010/main" val="10557439"/>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Class Room Application- Internship </a:t>
            </a:r>
            <a:endParaRPr lang="en-US" dirty="0"/>
          </a:p>
        </p:txBody>
      </p:sp>
      <p:pic>
        <p:nvPicPr>
          <p:cNvPr id="4" name="Content Placeholder 6"/>
          <p:cNvPicPr>
            <a:picLocks noGrp="1" noChangeAspect="1"/>
          </p:cNvPicPr>
          <p:nvPr>
            <p:ph sz="quarter" idx="1"/>
          </p:nvPr>
        </p:nvPicPr>
        <p:blipFill>
          <a:blip r:embed="rId2" cstate="print">
            <a:extLst>
              <a:ext uri="{28A0092B-C50C-407E-A947-70E740481C1C}">
                <a14:useLocalDpi xmlns:a14="http://schemas.microsoft.com/office/drawing/2010/main"/>
              </a:ext>
            </a:extLst>
          </a:blip>
          <a:stretch>
            <a:fillRect/>
          </a:stretch>
        </p:blipFill>
        <p:spPr>
          <a:xfrm rot="5400000" flipH="1">
            <a:off x="781706" y="623041"/>
            <a:ext cx="2879725" cy="3839633"/>
          </a:xfrm>
        </p:spPr>
      </p:pic>
      <p:pic>
        <p:nvPicPr>
          <p:cNvPr id="6" name="Content Placeholder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23883" y="3586480"/>
            <a:ext cx="3817502" cy="2863126"/>
          </a:xfrm>
          <a:prstGeom prst="rect">
            <a:avLst/>
          </a:prstGeom>
        </p:spPr>
      </p:pic>
      <p:pic>
        <p:nvPicPr>
          <p:cNvPr id="5" name="Picture 4" descr="video1photo.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41385" y="1636348"/>
            <a:ext cx="4800600" cy="3683000"/>
          </a:xfrm>
          <a:prstGeom prst="rect">
            <a:avLst/>
          </a:prstGeom>
        </p:spPr>
      </p:pic>
    </p:spTree>
    <p:extLst>
      <p:ext uri="{BB962C8B-B14F-4D97-AF65-F5344CB8AC3E}">
        <p14:creationId xmlns:p14="http://schemas.microsoft.com/office/powerpoint/2010/main" val="4087284134"/>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33575" y="-228600"/>
            <a:ext cx="13011150" cy="7315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3395207"/>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Observation Rubric</a:t>
            </a:r>
            <a:endParaRPr lang="en-US" dirty="0"/>
          </a:p>
        </p:txBody>
      </p:sp>
      <p:graphicFrame>
        <p:nvGraphicFramePr>
          <p:cNvPr id="4" name="Content Placeholder 3"/>
          <p:cNvGraphicFramePr>
            <a:graphicFrameLocks noGrp="1"/>
          </p:cNvGraphicFramePr>
          <p:nvPr>
            <p:ph sz="quarter" idx="1"/>
            <p:extLst>
              <p:ext uri="{D42A27DB-BD31-4B8C-83A1-F6EECF244321}">
                <p14:modId xmlns:p14="http://schemas.microsoft.com/office/powerpoint/2010/main" val="1452298077"/>
              </p:ext>
            </p:extLst>
          </p:nvPr>
        </p:nvGraphicFramePr>
        <p:xfrm>
          <a:off x="182878" y="987552"/>
          <a:ext cx="8793484" cy="5579934"/>
        </p:xfrm>
        <a:graphic>
          <a:graphicData uri="http://schemas.openxmlformats.org/drawingml/2006/table">
            <a:tbl>
              <a:tblPr firstRow="1" firstCol="1" bandRow="1">
                <a:tableStyleId>{5940675A-B579-460E-94D1-54222C63F5DA}</a:tableStyleId>
              </a:tblPr>
              <a:tblGrid>
                <a:gridCol w="2198371"/>
                <a:gridCol w="2198371"/>
                <a:gridCol w="2198371"/>
                <a:gridCol w="2198371"/>
              </a:tblGrid>
              <a:tr h="169640">
                <a:tc>
                  <a:txBody>
                    <a:bodyPr/>
                    <a:lstStyle/>
                    <a:p>
                      <a:pPr marL="0" marR="0">
                        <a:lnSpc>
                          <a:spcPct val="115000"/>
                        </a:lnSpc>
                        <a:spcBef>
                          <a:spcPts val="0"/>
                        </a:spcBef>
                        <a:spcAft>
                          <a:spcPts val="0"/>
                        </a:spcAft>
                      </a:pPr>
                      <a:r>
                        <a:rPr lang="en-US" sz="800" b="1" dirty="0">
                          <a:solidFill>
                            <a:srgbClr val="C00000"/>
                          </a:solidFill>
                          <a:effectLst/>
                        </a:rPr>
                        <a:t> </a:t>
                      </a:r>
                      <a:endParaRPr lang="en-US" sz="800" b="1" dirty="0">
                        <a:solidFill>
                          <a:srgbClr val="C00000"/>
                        </a:solidFill>
                        <a:effectLst/>
                        <a:latin typeface="Calibri"/>
                        <a:ea typeface="Calibri"/>
                        <a:cs typeface="Times New Roman"/>
                      </a:endParaRPr>
                    </a:p>
                  </a:txBody>
                  <a:tcPr marL="50825" marR="50825" marT="0" marB="0"/>
                </a:tc>
                <a:tc>
                  <a:txBody>
                    <a:bodyPr/>
                    <a:lstStyle/>
                    <a:p>
                      <a:pPr marL="0" marR="0">
                        <a:lnSpc>
                          <a:spcPct val="115000"/>
                        </a:lnSpc>
                        <a:spcBef>
                          <a:spcPts val="0"/>
                        </a:spcBef>
                        <a:spcAft>
                          <a:spcPts val="0"/>
                        </a:spcAft>
                      </a:pPr>
                      <a:r>
                        <a:rPr lang="en-US" sz="800" dirty="0">
                          <a:effectLst/>
                        </a:rPr>
                        <a:t>Exceptional</a:t>
                      </a:r>
                      <a:endParaRPr lang="en-US" sz="800" dirty="0">
                        <a:effectLst/>
                        <a:latin typeface="Calibri"/>
                        <a:ea typeface="Calibri"/>
                        <a:cs typeface="Times New Roman"/>
                      </a:endParaRPr>
                    </a:p>
                  </a:txBody>
                  <a:tcPr marL="50825" marR="50825" marT="0" marB="0"/>
                </a:tc>
                <a:tc>
                  <a:txBody>
                    <a:bodyPr/>
                    <a:lstStyle/>
                    <a:p>
                      <a:pPr marL="0" marR="0">
                        <a:lnSpc>
                          <a:spcPct val="115000"/>
                        </a:lnSpc>
                        <a:spcBef>
                          <a:spcPts val="0"/>
                        </a:spcBef>
                        <a:spcAft>
                          <a:spcPts val="0"/>
                        </a:spcAft>
                      </a:pPr>
                      <a:r>
                        <a:rPr lang="en-US" sz="800" dirty="0">
                          <a:effectLst/>
                        </a:rPr>
                        <a:t>Proficient</a:t>
                      </a:r>
                      <a:endParaRPr lang="en-US" sz="800" dirty="0">
                        <a:effectLst/>
                        <a:latin typeface="Calibri"/>
                        <a:ea typeface="Calibri"/>
                        <a:cs typeface="Times New Roman"/>
                      </a:endParaRPr>
                    </a:p>
                  </a:txBody>
                  <a:tcPr marL="50825" marR="50825" marT="0" marB="0"/>
                </a:tc>
                <a:tc>
                  <a:txBody>
                    <a:bodyPr/>
                    <a:lstStyle/>
                    <a:p>
                      <a:pPr marL="0" marR="0">
                        <a:lnSpc>
                          <a:spcPct val="115000"/>
                        </a:lnSpc>
                        <a:spcBef>
                          <a:spcPts val="0"/>
                        </a:spcBef>
                        <a:spcAft>
                          <a:spcPts val="0"/>
                        </a:spcAft>
                      </a:pPr>
                      <a:r>
                        <a:rPr lang="en-US" sz="800" dirty="0">
                          <a:effectLst/>
                        </a:rPr>
                        <a:t>Needs Improvement</a:t>
                      </a:r>
                      <a:endParaRPr lang="en-US" sz="800" dirty="0">
                        <a:effectLst/>
                        <a:latin typeface="Calibri"/>
                        <a:ea typeface="Calibri"/>
                        <a:cs typeface="Times New Roman"/>
                      </a:endParaRPr>
                    </a:p>
                  </a:txBody>
                  <a:tcPr marL="50825" marR="50825" marT="0" marB="0"/>
                </a:tc>
              </a:tr>
              <a:tr h="169640">
                <a:tc>
                  <a:txBody>
                    <a:bodyPr/>
                    <a:lstStyle/>
                    <a:p>
                      <a:pPr marL="0" marR="0" algn="ctr">
                        <a:lnSpc>
                          <a:spcPct val="115000"/>
                        </a:lnSpc>
                        <a:spcBef>
                          <a:spcPts val="0"/>
                        </a:spcBef>
                        <a:spcAft>
                          <a:spcPts val="0"/>
                        </a:spcAft>
                      </a:pPr>
                      <a:r>
                        <a:rPr lang="en-US" sz="800" b="1" dirty="0">
                          <a:solidFill>
                            <a:srgbClr val="C00000"/>
                          </a:solidFill>
                          <a:effectLst/>
                        </a:rPr>
                        <a:t>Criteria</a:t>
                      </a:r>
                      <a:endParaRPr lang="en-US" sz="800" b="1" dirty="0">
                        <a:solidFill>
                          <a:srgbClr val="C00000"/>
                        </a:solidFill>
                        <a:effectLst/>
                        <a:latin typeface="Calibri"/>
                        <a:ea typeface="Calibri"/>
                        <a:cs typeface="Times New Roman"/>
                      </a:endParaRPr>
                    </a:p>
                  </a:txBody>
                  <a:tcPr marL="50825" marR="50825" marT="0" marB="0"/>
                </a:tc>
                <a:tc>
                  <a:txBody>
                    <a:bodyPr/>
                    <a:lstStyle/>
                    <a:p>
                      <a:pPr marL="0" marR="0">
                        <a:lnSpc>
                          <a:spcPct val="115000"/>
                        </a:lnSpc>
                        <a:spcBef>
                          <a:spcPts val="0"/>
                        </a:spcBef>
                        <a:spcAft>
                          <a:spcPts val="0"/>
                        </a:spcAft>
                      </a:pPr>
                      <a:r>
                        <a:rPr lang="en-US" sz="800" dirty="0">
                          <a:effectLst/>
                        </a:rPr>
                        <a:t> </a:t>
                      </a:r>
                      <a:endParaRPr lang="en-US" sz="800" dirty="0">
                        <a:effectLst/>
                        <a:latin typeface="Calibri"/>
                        <a:ea typeface="Calibri"/>
                        <a:cs typeface="Times New Roman"/>
                      </a:endParaRPr>
                    </a:p>
                  </a:txBody>
                  <a:tcPr marL="50825" marR="50825" marT="0" marB="0"/>
                </a:tc>
                <a:tc>
                  <a:txBody>
                    <a:bodyPr/>
                    <a:lstStyle/>
                    <a:p>
                      <a:pPr marL="0" marR="0">
                        <a:lnSpc>
                          <a:spcPct val="115000"/>
                        </a:lnSpc>
                        <a:spcBef>
                          <a:spcPts val="0"/>
                        </a:spcBef>
                        <a:spcAft>
                          <a:spcPts val="0"/>
                        </a:spcAft>
                      </a:pPr>
                      <a:r>
                        <a:rPr lang="en-US" sz="800" dirty="0">
                          <a:effectLst/>
                        </a:rPr>
                        <a:t> </a:t>
                      </a:r>
                      <a:endParaRPr lang="en-US" sz="800" dirty="0">
                        <a:effectLst/>
                        <a:latin typeface="Calibri"/>
                        <a:ea typeface="Calibri"/>
                        <a:cs typeface="Times New Roman"/>
                      </a:endParaRPr>
                    </a:p>
                  </a:txBody>
                  <a:tcPr marL="50825" marR="50825" marT="0" marB="0"/>
                </a:tc>
                <a:tc>
                  <a:txBody>
                    <a:bodyPr/>
                    <a:lstStyle/>
                    <a:p>
                      <a:pPr marL="0" marR="0">
                        <a:lnSpc>
                          <a:spcPct val="115000"/>
                        </a:lnSpc>
                        <a:spcBef>
                          <a:spcPts val="0"/>
                        </a:spcBef>
                        <a:spcAft>
                          <a:spcPts val="0"/>
                        </a:spcAft>
                      </a:pPr>
                      <a:r>
                        <a:rPr lang="en-US" sz="800" dirty="0">
                          <a:effectLst/>
                        </a:rPr>
                        <a:t> </a:t>
                      </a:r>
                      <a:endParaRPr lang="en-US" sz="800" dirty="0">
                        <a:effectLst/>
                        <a:latin typeface="Calibri"/>
                        <a:ea typeface="Calibri"/>
                        <a:cs typeface="Times New Roman"/>
                      </a:endParaRPr>
                    </a:p>
                  </a:txBody>
                  <a:tcPr marL="50825" marR="50825" marT="0" marB="0"/>
                </a:tc>
              </a:tr>
              <a:tr h="848201">
                <a:tc>
                  <a:txBody>
                    <a:bodyPr/>
                    <a:lstStyle/>
                    <a:p>
                      <a:pPr marL="0" marR="0">
                        <a:lnSpc>
                          <a:spcPct val="115000"/>
                        </a:lnSpc>
                        <a:spcBef>
                          <a:spcPts val="0"/>
                        </a:spcBef>
                        <a:spcAft>
                          <a:spcPts val="0"/>
                        </a:spcAft>
                      </a:pPr>
                      <a:r>
                        <a:rPr lang="en-US" sz="1400" b="1" dirty="0">
                          <a:solidFill>
                            <a:srgbClr val="C00000"/>
                          </a:solidFill>
                          <a:effectLst/>
                        </a:rPr>
                        <a:t>Lesson Objectives</a:t>
                      </a:r>
                      <a:endParaRPr lang="en-US" sz="1400" b="1" dirty="0">
                        <a:solidFill>
                          <a:srgbClr val="C00000"/>
                        </a:solidFill>
                        <a:effectLst/>
                        <a:latin typeface="Calibri"/>
                        <a:ea typeface="Calibri"/>
                        <a:cs typeface="Times New Roman"/>
                      </a:endParaRPr>
                    </a:p>
                  </a:txBody>
                  <a:tcPr marL="50825" marR="50825" marT="0" marB="0"/>
                </a:tc>
                <a:tc>
                  <a:txBody>
                    <a:bodyPr/>
                    <a:lstStyle/>
                    <a:p>
                      <a:pPr marL="0" marR="0">
                        <a:lnSpc>
                          <a:spcPct val="115000"/>
                        </a:lnSpc>
                        <a:spcBef>
                          <a:spcPts val="0"/>
                        </a:spcBef>
                        <a:spcAft>
                          <a:spcPts val="0"/>
                        </a:spcAft>
                      </a:pPr>
                      <a:r>
                        <a:rPr lang="en-US" sz="800" dirty="0">
                          <a:effectLst/>
                        </a:rPr>
                        <a:t>Lesson objectives are performance based, connect to NJCCC standards, and challenge students to make deep conceptual connections.</a:t>
                      </a:r>
                      <a:endParaRPr lang="en-US" sz="800" dirty="0">
                        <a:effectLst/>
                        <a:latin typeface="Calibri"/>
                        <a:ea typeface="Calibri"/>
                        <a:cs typeface="Times New Roman"/>
                      </a:endParaRPr>
                    </a:p>
                  </a:txBody>
                  <a:tcPr marL="50825" marR="50825" marT="0" marB="0"/>
                </a:tc>
                <a:tc>
                  <a:txBody>
                    <a:bodyPr/>
                    <a:lstStyle/>
                    <a:p>
                      <a:pPr marL="0" marR="0">
                        <a:lnSpc>
                          <a:spcPct val="115000"/>
                        </a:lnSpc>
                        <a:spcBef>
                          <a:spcPts val="0"/>
                        </a:spcBef>
                        <a:spcAft>
                          <a:spcPts val="0"/>
                        </a:spcAft>
                      </a:pPr>
                      <a:r>
                        <a:rPr lang="en-US" sz="800" dirty="0">
                          <a:effectLst/>
                        </a:rPr>
                        <a:t>Lesson objectives are performance based, connect to NJCCC standards, and reflect lesson content.</a:t>
                      </a:r>
                      <a:endParaRPr lang="en-US" sz="800" dirty="0">
                        <a:effectLst/>
                        <a:latin typeface="Calibri"/>
                        <a:ea typeface="Calibri"/>
                        <a:cs typeface="Times New Roman"/>
                      </a:endParaRPr>
                    </a:p>
                  </a:txBody>
                  <a:tcPr marL="50825" marR="50825" marT="0" marB="0"/>
                </a:tc>
                <a:tc>
                  <a:txBody>
                    <a:bodyPr/>
                    <a:lstStyle/>
                    <a:p>
                      <a:pPr marL="0" marR="0">
                        <a:lnSpc>
                          <a:spcPct val="115000"/>
                        </a:lnSpc>
                        <a:spcBef>
                          <a:spcPts val="0"/>
                        </a:spcBef>
                        <a:spcAft>
                          <a:spcPts val="0"/>
                        </a:spcAft>
                      </a:pPr>
                      <a:r>
                        <a:rPr lang="en-US" sz="800" dirty="0">
                          <a:effectLst/>
                        </a:rPr>
                        <a:t>Lesson objectives are stated but are not performance based, do not connect to NJCCC standards or are extraneous to the lesson.</a:t>
                      </a:r>
                      <a:endParaRPr lang="en-US" sz="800" dirty="0">
                        <a:effectLst/>
                        <a:latin typeface="Calibri"/>
                        <a:ea typeface="Calibri"/>
                        <a:cs typeface="Times New Roman"/>
                      </a:endParaRPr>
                    </a:p>
                  </a:txBody>
                  <a:tcPr marL="50825" marR="50825" marT="0" marB="0"/>
                </a:tc>
              </a:tr>
              <a:tr h="508920">
                <a:tc>
                  <a:txBody>
                    <a:bodyPr/>
                    <a:lstStyle/>
                    <a:p>
                      <a:pPr marL="0" marR="0">
                        <a:lnSpc>
                          <a:spcPct val="115000"/>
                        </a:lnSpc>
                        <a:spcBef>
                          <a:spcPts val="0"/>
                        </a:spcBef>
                        <a:spcAft>
                          <a:spcPts val="0"/>
                        </a:spcAft>
                      </a:pPr>
                      <a:r>
                        <a:rPr lang="en-US" sz="1400" b="1" dirty="0">
                          <a:solidFill>
                            <a:srgbClr val="C00000"/>
                          </a:solidFill>
                          <a:effectLst/>
                        </a:rPr>
                        <a:t>Subject Matter Knowledge</a:t>
                      </a:r>
                      <a:endParaRPr lang="en-US" sz="1400" b="1" dirty="0">
                        <a:solidFill>
                          <a:srgbClr val="C00000"/>
                        </a:solidFill>
                        <a:effectLst/>
                        <a:latin typeface="Calibri"/>
                        <a:ea typeface="Calibri"/>
                        <a:cs typeface="Times New Roman"/>
                      </a:endParaRPr>
                    </a:p>
                  </a:txBody>
                  <a:tcPr marL="50825" marR="50825" marT="0" marB="0"/>
                </a:tc>
                <a:tc>
                  <a:txBody>
                    <a:bodyPr/>
                    <a:lstStyle/>
                    <a:p>
                      <a:pPr marL="0" marR="0">
                        <a:lnSpc>
                          <a:spcPct val="115000"/>
                        </a:lnSpc>
                        <a:spcBef>
                          <a:spcPts val="0"/>
                        </a:spcBef>
                        <a:spcAft>
                          <a:spcPts val="0"/>
                        </a:spcAft>
                      </a:pPr>
                      <a:r>
                        <a:rPr lang="en-US" sz="800" dirty="0">
                          <a:effectLst/>
                        </a:rPr>
                        <a:t>Lesson demonstrates deep content and awareness of conceptual connections.</a:t>
                      </a:r>
                      <a:endParaRPr lang="en-US" sz="800" dirty="0">
                        <a:effectLst/>
                        <a:latin typeface="Calibri"/>
                        <a:ea typeface="Calibri"/>
                        <a:cs typeface="Times New Roman"/>
                      </a:endParaRPr>
                    </a:p>
                  </a:txBody>
                  <a:tcPr marL="50825" marR="50825" marT="0" marB="0"/>
                </a:tc>
                <a:tc>
                  <a:txBody>
                    <a:bodyPr/>
                    <a:lstStyle/>
                    <a:p>
                      <a:pPr marL="0" marR="0">
                        <a:lnSpc>
                          <a:spcPct val="115000"/>
                        </a:lnSpc>
                        <a:spcBef>
                          <a:spcPts val="0"/>
                        </a:spcBef>
                        <a:spcAft>
                          <a:spcPts val="0"/>
                        </a:spcAft>
                      </a:pPr>
                      <a:r>
                        <a:rPr lang="en-US" sz="800" dirty="0">
                          <a:effectLst/>
                        </a:rPr>
                        <a:t>Lesson demonstrates content competency and conceptual connections</a:t>
                      </a:r>
                      <a:endParaRPr lang="en-US" sz="800" dirty="0">
                        <a:effectLst/>
                        <a:latin typeface="Calibri"/>
                        <a:ea typeface="Calibri"/>
                        <a:cs typeface="Times New Roman"/>
                      </a:endParaRPr>
                    </a:p>
                  </a:txBody>
                  <a:tcPr marL="50825" marR="50825" marT="0" marB="0"/>
                </a:tc>
                <a:tc>
                  <a:txBody>
                    <a:bodyPr/>
                    <a:lstStyle/>
                    <a:p>
                      <a:pPr marL="0" marR="0">
                        <a:lnSpc>
                          <a:spcPct val="115000"/>
                        </a:lnSpc>
                        <a:spcBef>
                          <a:spcPts val="0"/>
                        </a:spcBef>
                        <a:spcAft>
                          <a:spcPts val="0"/>
                        </a:spcAft>
                      </a:pPr>
                      <a:r>
                        <a:rPr lang="en-US" sz="800" dirty="0">
                          <a:effectLst/>
                        </a:rPr>
                        <a:t>Lesson reflects weak or inaccurate content knowledge or lacks conceptual connections.</a:t>
                      </a:r>
                      <a:endParaRPr lang="en-US" sz="800" dirty="0">
                        <a:effectLst/>
                        <a:latin typeface="Calibri"/>
                        <a:ea typeface="Calibri"/>
                        <a:cs typeface="Times New Roman"/>
                      </a:endParaRPr>
                    </a:p>
                  </a:txBody>
                  <a:tcPr marL="50825" marR="50825" marT="0" marB="0"/>
                </a:tc>
              </a:tr>
              <a:tr h="339282">
                <a:tc>
                  <a:txBody>
                    <a:bodyPr/>
                    <a:lstStyle/>
                    <a:p>
                      <a:pPr marL="0" marR="0">
                        <a:lnSpc>
                          <a:spcPct val="115000"/>
                        </a:lnSpc>
                        <a:spcBef>
                          <a:spcPts val="0"/>
                        </a:spcBef>
                        <a:spcAft>
                          <a:spcPts val="0"/>
                        </a:spcAft>
                      </a:pPr>
                      <a:r>
                        <a:rPr lang="en-US" sz="1400" b="1" dirty="0">
                          <a:solidFill>
                            <a:srgbClr val="C00000"/>
                          </a:solidFill>
                          <a:effectLst/>
                        </a:rPr>
                        <a:t>Developmentally appropriate Practice</a:t>
                      </a:r>
                      <a:endParaRPr lang="en-US" sz="1400" b="1" dirty="0">
                        <a:solidFill>
                          <a:srgbClr val="C00000"/>
                        </a:solidFill>
                        <a:effectLst/>
                        <a:latin typeface="Calibri"/>
                        <a:ea typeface="Calibri"/>
                        <a:cs typeface="Times New Roman"/>
                      </a:endParaRPr>
                    </a:p>
                  </a:txBody>
                  <a:tcPr marL="50825" marR="50825" marT="0" marB="0"/>
                </a:tc>
                <a:tc>
                  <a:txBody>
                    <a:bodyPr/>
                    <a:lstStyle/>
                    <a:p>
                      <a:pPr marL="0" marR="0">
                        <a:lnSpc>
                          <a:spcPct val="115000"/>
                        </a:lnSpc>
                        <a:spcBef>
                          <a:spcPts val="0"/>
                        </a:spcBef>
                        <a:spcAft>
                          <a:spcPts val="0"/>
                        </a:spcAft>
                      </a:pPr>
                      <a:r>
                        <a:rPr lang="en-US" sz="800" dirty="0">
                          <a:effectLst/>
                        </a:rPr>
                        <a:t>Content is age appropriate</a:t>
                      </a:r>
                      <a:endParaRPr lang="en-US" sz="800" dirty="0">
                        <a:effectLst/>
                        <a:latin typeface="Calibri"/>
                        <a:ea typeface="Calibri"/>
                        <a:cs typeface="Times New Roman"/>
                      </a:endParaRPr>
                    </a:p>
                  </a:txBody>
                  <a:tcPr marL="50825" marR="50825" marT="0" marB="0"/>
                </a:tc>
                <a:tc>
                  <a:txBody>
                    <a:bodyPr/>
                    <a:lstStyle/>
                    <a:p>
                      <a:pPr marL="0" marR="0">
                        <a:lnSpc>
                          <a:spcPct val="115000"/>
                        </a:lnSpc>
                        <a:spcBef>
                          <a:spcPts val="0"/>
                        </a:spcBef>
                        <a:spcAft>
                          <a:spcPts val="0"/>
                        </a:spcAft>
                      </a:pPr>
                      <a:r>
                        <a:rPr lang="en-US" sz="800" dirty="0">
                          <a:effectLst/>
                        </a:rPr>
                        <a:t>Content is generally age appropriate</a:t>
                      </a:r>
                      <a:endParaRPr lang="en-US" sz="800" dirty="0">
                        <a:effectLst/>
                        <a:latin typeface="Calibri"/>
                        <a:ea typeface="Calibri"/>
                        <a:cs typeface="Times New Roman"/>
                      </a:endParaRPr>
                    </a:p>
                  </a:txBody>
                  <a:tcPr marL="50825" marR="50825" marT="0" marB="0"/>
                </a:tc>
                <a:tc>
                  <a:txBody>
                    <a:bodyPr/>
                    <a:lstStyle/>
                    <a:p>
                      <a:pPr marL="0" marR="0">
                        <a:lnSpc>
                          <a:spcPct val="115000"/>
                        </a:lnSpc>
                        <a:spcBef>
                          <a:spcPts val="0"/>
                        </a:spcBef>
                        <a:spcAft>
                          <a:spcPts val="0"/>
                        </a:spcAft>
                      </a:pPr>
                      <a:r>
                        <a:rPr lang="en-US" sz="800" dirty="0">
                          <a:effectLst/>
                        </a:rPr>
                        <a:t>Content is not suitable for the student developmental levels</a:t>
                      </a:r>
                      <a:endParaRPr lang="en-US" sz="800" dirty="0">
                        <a:effectLst/>
                        <a:latin typeface="Calibri"/>
                        <a:ea typeface="Calibri"/>
                        <a:cs typeface="Times New Roman"/>
                      </a:endParaRPr>
                    </a:p>
                  </a:txBody>
                  <a:tcPr marL="50825" marR="50825" marT="0" marB="0"/>
                </a:tc>
              </a:tr>
              <a:tr h="508920">
                <a:tc>
                  <a:txBody>
                    <a:bodyPr/>
                    <a:lstStyle/>
                    <a:p>
                      <a:pPr marL="0" marR="0">
                        <a:lnSpc>
                          <a:spcPct val="115000"/>
                        </a:lnSpc>
                        <a:spcBef>
                          <a:spcPts val="0"/>
                        </a:spcBef>
                        <a:spcAft>
                          <a:spcPts val="0"/>
                        </a:spcAft>
                      </a:pPr>
                      <a:r>
                        <a:rPr lang="en-US" sz="1400" b="1" dirty="0">
                          <a:solidFill>
                            <a:srgbClr val="C00000"/>
                          </a:solidFill>
                          <a:effectLst/>
                        </a:rPr>
                        <a:t>Preparation</a:t>
                      </a:r>
                      <a:endParaRPr lang="en-US" sz="1400" b="1" dirty="0">
                        <a:solidFill>
                          <a:srgbClr val="C00000"/>
                        </a:solidFill>
                        <a:effectLst/>
                        <a:latin typeface="Calibri"/>
                        <a:ea typeface="Calibri"/>
                        <a:cs typeface="Times New Roman"/>
                      </a:endParaRPr>
                    </a:p>
                  </a:txBody>
                  <a:tcPr marL="50825" marR="50825" marT="0" marB="0"/>
                </a:tc>
                <a:tc>
                  <a:txBody>
                    <a:bodyPr/>
                    <a:lstStyle/>
                    <a:p>
                      <a:pPr marL="0" marR="0">
                        <a:lnSpc>
                          <a:spcPct val="115000"/>
                        </a:lnSpc>
                        <a:spcBef>
                          <a:spcPts val="0"/>
                        </a:spcBef>
                        <a:spcAft>
                          <a:spcPts val="0"/>
                        </a:spcAft>
                      </a:pPr>
                      <a:r>
                        <a:rPr lang="en-US" sz="800" dirty="0">
                          <a:effectLst/>
                        </a:rPr>
                        <a:t>N/A</a:t>
                      </a:r>
                      <a:endParaRPr lang="en-US" sz="800" dirty="0">
                        <a:effectLst/>
                        <a:latin typeface="Calibri"/>
                        <a:ea typeface="Calibri"/>
                        <a:cs typeface="Times New Roman"/>
                      </a:endParaRPr>
                    </a:p>
                  </a:txBody>
                  <a:tcPr marL="50825" marR="50825" marT="0" marB="0"/>
                </a:tc>
                <a:tc>
                  <a:txBody>
                    <a:bodyPr/>
                    <a:lstStyle/>
                    <a:p>
                      <a:pPr marL="0" marR="0">
                        <a:lnSpc>
                          <a:spcPct val="115000"/>
                        </a:lnSpc>
                        <a:spcBef>
                          <a:spcPts val="0"/>
                        </a:spcBef>
                        <a:spcAft>
                          <a:spcPts val="0"/>
                        </a:spcAft>
                      </a:pPr>
                      <a:r>
                        <a:rPr lang="en-US" sz="800" dirty="0">
                          <a:effectLst/>
                        </a:rPr>
                        <a:t>TC is well prepared for lesson. It is evident that TC practiced and carefully created her lesson plans.</a:t>
                      </a:r>
                      <a:endParaRPr lang="en-US" sz="800" dirty="0">
                        <a:effectLst/>
                        <a:latin typeface="Calibri"/>
                        <a:ea typeface="Calibri"/>
                        <a:cs typeface="Times New Roman"/>
                      </a:endParaRPr>
                    </a:p>
                  </a:txBody>
                  <a:tcPr marL="50825" marR="50825" marT="0" marB="0"/>
                </a:tc>
                <a:tc>
                  <a:txBody>
                    <a:bodyPr/>
                    <a:lstStyle/>
                    <a:p>
                      <a:pPr marL="0" marR="0">
                        <a:lnSpc>
                          <a:spcPct val="115000"/>
                        </a:lnSpc>
                        <a:spcBef>
                          <a:spcPts val="0"/>
                        </a:spcBef>
                        <a:spcAft>
                          <a:spcPts val="0"/>
                        </a:spcAft>
                      </a:pPr>
                      <a:r>
                        <a:rPr lang="en-US" sz="800" dirty="0">
                          <a:effectLst/>
                        </a:rPr>
                        <a:t>TC is not prepared for lesson. It is evident that TC did not practice.</a:t>
                      </a:r>
                      <a:endParaRPr lang="en-US" sz="800" dirty="0">
                        <a:effectLst/>
                        <a:latin typeface="Calibri"/>
                        <a:ea typeface="Calibri"/>
                        <a:cs typeface="Times New Roman"/>
                      </a:endParaRPr>
                    </a:p>
                  </a:txBody>
                  <a:tcPr marL="50825" marR="50825" marT="0" marB="0"/>
                </a:tc>
              </a:tr>
              <a:tr h="678561">
                <a:tc>
                  <a:txBody>
                    <a:bodyPr/>
                    <a:lstStyle/>
                    <a:p>
                      <a:pPr marL="0" marR="0">
                        <a:lnSpc>
                          <a:spcPct val="115000"/>
                        </a:lnSpc>
                        <a:spcBef>
                          <a:spcPts val="0"/>
                        </a:spcBef>
                        <a:spcAft>
                          <a:spcPts val="0"/>
                        </a:spcAft>
                      </a:pPr>
                      <a:r>
                        <a:rPr lang="en-US" sz="1400" b="1" dirty="0">
                          <a:solidFill>
                            <a:srgbClr val="C00000"/>
                          </a:solidFill>
                          <a:effectLst/>
                        </a:rPr>
                        <a:t>Lesson Beginning</a:t>
                      </a:r>
                      <a:endParaRPr lang="en-US" sz="1400" b="1" dirty="0">
                        <a:solidFill>
                          <a:srgbClr val="C00000"/>
                        </a:solidFill>
                        <a:effectLst/>
                        <a:latin typeface="Calibri"/>
                        <a:ea typeface="Calibri"/>
                        <a:cs typeface="Times New Roman"/>
                      </a:endParaRPr>
                    </a:p>
                  </a:txBody>
                  <a:tcPr marL="50825" marR="50825" marT="0" marB="0"/>
                </a:tc>
                <a:tc>
                  <a:txBody>
                    <a:bodyPr/>
                    <a:lstStyle/>
                    <a:p>
                      <a:pPr marL="0" marR="0">
                        <a:lnSpc>
                          <a:spcPct val="115000"/>
                        </a:lnSpc>
                        <a:spcBef>
                          <a:spcPts val="0"/>
                        </a:spcBef>
                        <a:spcAft>
                          <a:spcPts val="0"/>
                        </a:spcAft>
                      </a:pPr>
                      <a:r>
                        <a:rPr lang="en-US" sz="800" dirty="0">
                          <a:effectLst/>
                        </a:rPr>
                        <a:t>Is an activity that activates prior knowledge, stirs inquiry, launches, and connects to lesson.</a:t>
                      </a:r>
                      <a:endParaRPr lang="en-US" sz="800" dirty="0">
                        <a:effectLst/>
                        <a:latin typeface="Calibri"/>
                        <a:ea typeface="Calibri"/>
                        <a:cs typeface="Times New Roman"/>
                      </a:endParaRPr>
                    </a:p>
                  </a:txBody>
                  <a:tcPr marL="50825" marR="50825" marT="0" marB="0"/>
                </a:tc>
                <a:tc>
                  <a:txBody>
                    <a:bodyPr/>
                    <a:lstStyle/>
                    <a:p>
                      <a:pPr marL="0" marR="0">
                        <a:lnSpc>
                          <a:spcPct val="115000"/>
                        </a:lnSpc>
                        <a:spcBef>
                          <a:spcPts val="0"/>
                        </a:spcBef>
                        <a:spcAft>
                          <a:spcPts val="0"/>
                        </a:spcAft>
                      </a:pPr>
                      <a:r>
                        <a:rPr lang="en-US" sz="800" dirty="0">
                          <a:effectLst/>
                        </a:rPr>
                        <a:t>Is an activity that activates prior knowledge, generates interest, launches and connects to lesson</a:t>
                      </a:r>
                      <a:endParaRPr lang="en-US" sz="800" dirty="0">
                        <a:effectLst/>
                        <a:latin typeface="Calibri"/>
                        <a:ea typeface="Calibri"/>
                        <a:cs typeface="Times New Roman"/>
                      </a:endParaRPr>
                    </a:p>
                  </a:txBody>
                  <a:tcPr marL="50825" marR="50825" marT="0" marB="0"/>
                </a:tc>
                <a:tc>
                  <a:txBody>
                    <a:bodyPr/>
                    <a:lstStyle/>
                    <a:p>
                      <a:pPr marL="0" marR="0">
                        <a:lnSpc>
                          <a:spcPct val="115000"/>
                        </a:lnSpc>
                        <a:spcBef>
                          <a:spcPts val="0"/>
                        </a:spcBef>
                        <a:spcAft>
                          <a:spcPts val="0"/>
                        </a:spcAft>
                      </a:pPr>
                      <a:r>
                        <a:rPr lang="en-US" sz="800" dirty="0">
                          <a:effectLst/>
                        </a:rPr>
                        <a:t>Is an activity that does not activate prior knowledge, does not engage students, or does not connect to lesson.</a:t>
                      </a:r>
                      <a:endParaRPr lang="en-US" sz="800" dirty="0">
                        <a:effectLst/>
                        <a:latin typeface="Calibri"/>
                        <a:ea typeface="Calibri"/>
                        <a:cs typeface="Times New Roman"/>
                      </a:endParaRPr>
                    </a:p>
                  </a:txBody>
                  <a:tcPr marL="50825" marR="50825" marT="0" marB="0"/>
                </a:tc>
              </a:tr>
              <a:tr h="1187482">
                <a:tc>
                  <a:txBody>
                    <a:bodyPr/>
                    <a:lstStyle/>
                    <a:p>
                      <a:pPr marL="0" marR="0">
                        <a:lnSpc>
                          <a:spcPct val="115000"/>
                        </a:lnSpc>
                        <a:spcBef>
                          <a:spcPts val="0"/>
                        </a:spcBef>
                        <a:spcAft>
                          <a:spcPts val="0"/>
                        </a:spcAft>
                      </a:pPr>
                      <a:r>
                        <a:rPr lang="en-US" sz="1400" b="1" dirty="0">
                          <a:solidFill>
                            <a:srgbClr val="C00000"/>
                          </a:solidFill>
                          <a:effectLst/>
                        </a:rPr>
                        <a:t>Lesson Activities</a:t>
                      </a:r>
                      <a:endParaRPr lang="en-US" sz="1400" b="1" dirty="0">
                        <a:solidFill>
                          <a:srgbClr val="C00000"/>
                        </a:solidFill>
                        <a:effectLst/>
                        <a:latin typeface="Calibri"/>
                        <a:ea typeface="Calibri"/>
                        <a:cs typeface="Times New Roman"/>
                      </a:endParaRPr>
                    </a:p>
                  </a:txBody>
                  <a:tcPr marL="50825" marR="50825" marT="0" marB="0"/>
                </a:tc>
                <a:tc>
                  <a:txBody>
                    <a:bodyPr/>
                    <a:lstStyle/>
                    <a:p>
                      <a:pPr marL="0" marR="0">
                        <a:lnSpc>
                          <a:spcPct val="115000"/>
                        </a:lnSpc>
                        <a:spcBef>
                          <a:spcPts val="0"/>
                        </a:spcBef>
                        <a:spcAft>
                          <a:spcPts val="0"/>
                        </a:spcAft>
                      </a:pPr>
                      <a:r>
                        <a:rPr lang="en-US" sz="800" dirty="0">
                          <a:effectLst/>
                        </a:rPr>
                        <a:t>Lesson activities are developmentally appropriate, creative, target student needs and interests, conceptually connect to one another, and successfully meet learning objectives. </a:t>
                      </a:r>
                    </a:p>
                    <a:p>
                      <a:pPr marL="0" marR="0">
                        <a:lnSpc>
                          <a:spcPct val="115000"/>
                        </a:lnSpc>
                        <a:spcBef>
                          <a:spcPts val="0"/>
                        </a:spcBef>
                        <a:spcAft>
                          <a:spcPts val="0"/>
                        </a:spcAft>
                      </a:pPr>
                      <a:r>
                        <a:rPr lang="en-US" sz="800" dirty="0">
                          <a:effectLst/>
                        </a:rPr>
                        <a:t> </a:t>
                      </a:r>
                      <a:endParaRPr lang="en-US" sz="800" dirty="0">
                        <a:effectLst/>
                        <a:latin typeface="Calibri"/>
                        <a:ea typeface="Calibri"/>
                        <a:cs typeface="Times New Roman"/>
                      </a:endParaRPr>
                    </a:p>
                  </a:txBody>
                  <a:tcPr marL="50825" marR="50825" marT="0" marB="0"/>
                </a:tc>
                <a:tc>
                  <a:txBody>
                    <a:bodyPr/>
                    <a:lstStyle/>
                    <a:p>
                      <a:pPr marL="0" marR="0">
                        <a:lnSpc>
                          <a:spcPct val="115000"/>
                        </a:lnSpc>
                        <a:spcBef>
                          <a:spcPts val="0"/>
                        </a:spcBef>
                        <a:spcAft>
                          <a:spcPts val="0"/>
                        </a:spcAft>
                      </a:pPr>
                      <a:r>
                        <a:rPr lang="en-US" sz="800" dirty="0">
                          <a:effectLst/>
                        </a:rPr>
                        <a:t>Lesson activities are developmentally appropriate, generate interest, and are sound instructional choices that successfully meet learning objectives</a:t>
                      </a:r>
                      <a:endParaRPr lang="en-US" sz="800" dirty="0">
                        <a:effectLst/>
                        <a:latin typeface="Calibri"/>
                        <a:ea typeface="Calibri"/>
                        <a:cs typeface="Times New Roman"/>
                      </a:endParaRPr>
                    </a:p>
                  </a:txBody>
                  <a:tcPr marL="50825" marR="50825" marT="0" marB="0"/>
                </a:tc>
                <a:tc>
                  <a:txBody>
                    <a:bodyPr/>
                    <a:lstStyle/>
                    <a:p>
                      <a:pPr marL="0" marR="0">
                        <a:lnSpc>
                          <a:spcPct val="115000"/>
                        </a:lnSpc>
                        <a:spcBef>
                          <a:spcPts val="0"/>
                        </a:spcBef>
                        <a:spcAft>
                          <a:spcPts val="0"/>
                        </a:spcAft>
                      </a:pPr>
                      <a:r>
                        <a:rPr lang="en-US" sz="800" dirty="0">
                          <a:effectLst/>
                        </a:rPr>
                        <a:t>Lesson activities are developmentally inappropriate, uninteresting, are poor instructional choices, or do not meet learning objectives.</a:t>
                      </a:r>
                      <a:endParaRPr lang="en-US" sz="800" dirty="0">
                        <a:effectLst/>
                        <a:latin typeface="Calibri"/>
                        <a:ea typeface="Calibri"/>
                        <a:cs typeface="Times New Roman"/>
                      </a:endParaRPr>
                    </a:p>
                  </a:txBody>
                  <a:tcPr marL="50825" marR="50825" marT="0" marB="0"/>
                </a:tc>
              </a:tr>
              <a:tr h="1017843">
                <a:tc>
                  <a:txBody>
                    <a:bodyPr/>
                    <a:lstStyle/>
                    <a:p>
                      <a:pPr marL="0" marR="0">
                        <a:lnSpc>
                          <a:spcPct val="115000"/>
                        </a:lnSpc>
                        <a:spcBef>
                          <a:spcPts val="0"/>
                        </a:spcBef>
                        <a:spcAft>
                          <a:spcPts val="0"/>
                        </a:spcAft>
                      </a:pPr>
                      <a:r>
                        <a:rPr lang="en-US" sz="1400" b="1" dirty="0">
                          <a:solidFill>
                            <a:srgbClr val="C00000"/>
                          </a:solidFill>
                          <a:effectLst/>
                        </a:rPr>
                        <a:t>Effectiveness of Communication/Classroom Presence</a:t>
                      </a:r>
                      <a:endParaRPr lang="en-US" sz="1400" b="1" dirty="0">
                        <a:solidFill>
                          <a:srgbClr val="C00000"/>
                        </a:solidFill>
                        <a:effectLst/>
                        <a:latin typeface="Calibri"/>
                        <a:ea typeface="Calibri"/>
                        <a:cs typeface="Times New Roman"/>
                      </a:endParaRPr>
                    </a:p>
                  </a:txBody>
                  <a:tcPr marL="50825" marR="50825" marT="0" marB="0"/>
                </a:tc>
                <a:tc>
                  <a:txBody>
                    <a:bodyPr/>
                    <a:lstStyle/>
                    <a:p>
                      <a:pPr marL="0" marR="0">
                        <a:lnSpc>
                          <a:spcPct val="115000"/>
                        </a:lnSpc>
                        <a:spcBef>
                          <a:spcPts val="0"/>
                        </a:spcBef>
                        <a:spcAft>
                          <a:spcPts val="0"/>
                        </a:spcAft>
                      </a:pPr>
                      <a:r>
                        <a:rPr lang="en-US" sz="800" dirty="0">
                          <a:effectLst/>
                        </a:rPr>
                        <a:t>TC has good command of standard English; communicates   effectively using voice, intonation, and non-verbal communication to enhance comprehension. TC has appropriate classroom presence.</a:t>
                      </a:r>
                      <a:endParaRPr lang="en-US" sz="800" dirty="0">
                        <a:effectLst/>
                        <a:latin typeface="Calibri"/>
                        <a:ea typeface="Calibri"/>
                        <a:cs typeface="Times New Roman"/>
                      </a:endParaRPr>
                    </a:p>
                  </a:txBody>
                  <a:tcPr marL="50825" marR="50825" marT="0" marB="0"/>
                </a:tc>
                <a:tc>
                  <a:txBody>
                    <a:bodyPr/>
                    <a:lstStyle/>
                    <a:p>
                      <a:pPr marL="0" marR="0">
                        <a:lnSpc>
                          <a:spcPct val="115000"/>
                        </a:lnSpc>
                        <a:spcBef>
                          <a:spcPts val="0"/>
                        </a:spcBef>
                        <a:spcAft>
                          <a:spcPts val="0"/>
                        </a:spcAft>
                      </a:pPr>
                      <a:r>
                        <a:rPr lang="en-US" sz="800" dirty="0">
                          <a:effectLst/>
                        </a:rPr>
                        <a:t>TC has good command of standard English, but some lapses are noted; TC’s voice, intonation, non-verbal communication and classroom presence is generally appropriate.  </a:t>
                      </a:r>
                      <a:endParaRPr lang="en-US" sz="800" dirty="0">
                        <a:effectLst/>
                        <a:latin typeface="Calibri"/>
                        <a:ea typeface="Calibri"/>
                        <a:cs typeface="Times New Roman"/>
                      </a:endParaRPr>
                    </a:p>
                  </a:txBody>
                  <a:tcPr marL="50825" marR="50825" marT="0" marB="0"/>
                </a:tc>
                <a:tc>
                  <a:txBody>
                    <a:bodyPr/>
                    <a:lstStyle/>
                    <a:p>
                      <a:pPr marL="0" marR="0">
                        <a:lnSpc>
                          <a:spcPct val="115000"/>
                        </a:lnSpc>
                        <a:spcBef>
                          <a:spcPts val="0"/>
                        </a:spcBef>
                        <a:spcAft>
                          <a:spcPts val="0"/>
                        </a:spcAft>
                      </a:pPr>
                      <a:r>
                        <a:rPr lang="en-US" sz="800" dirty="0">
                          <a:effectLst/>
                        </a:rPr>
                        <a:t>TC has poor command of standard English; TC’s voice is too loud or soft, lacks enthusiasm or modulation; and/or fails to use non-verbal gestures; lacks appropriate classroom presence.</a:t>
                      </a:r>
                      <a:endParaRPr lang="en-US" sz="800" dirty="0">
                        <a:effectLst/>
                        <a:latin typeface="Calibri"/>
                        <a:ea typeface="Calibri"/>
                        <a:cs typeface="Times New Roman"/>
                      </a:endParaRPr>
                    </a:p>
                  </a:txBody>
                  <a:tcPr marL="50825" marR="50825" marT="0" marB="0"/>
                </a:tc>
              </a:tr>
            </a:tbl>
          </a:graphicData>
        </a:graphic>
      </p:graphicFrame>
    </p:spTree>
    <p:extLst>
      <p:ext uri="{BB962C8B-B14F-4D97-AF65-F5344CB8AC3E}">
        <p14:creationId xmlns:p14="http://schemas.microsoft.com/office/powerpoint/2010/main" val="2574996717"/>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TCNJ Course Work- Supports Vocational </a:t>
            </a:r>
            <a:endParaRPr lang="en-US" dirty="0"/>
          </a:p>
        </p:txBody>
      </p:sp>
      <p:pic>
        <p:nvPicPr>
          <p:cNvPr id="4" name="Content Placeholder 3" descr="videophoto2.jpg"/>
          <p:cNvPicPr>
            <a:picLocks noGrp="1" noChangeAspect="1"/>
          </p:cNvPicPr>
          <p:nvPr>
            <p:ph sz="quarter" idx="1"/>
          </p:nvPr>
        </p:nvPicPr>
        <p:blipFill>
          <a:blip r:embed="rId2">
            <a:extLst>
              <a:ext uri="{28A0092B-C50C-407E-A947-70E740481C1C}">
                <a14:useLocalDpi xmlns:a14="http://schemas.microsoft.com/office/drawing/2010/main" val="0"/>
              </a:ext>
            </a:extLst>
          </a:blip>
          <a:srcRect t="2270" b="2270"/>
          <a:stretch>
            <a:fillRect/>
          </a:stretch>
        </p:blipFill>
        <p:spPr/>
      </p:pic>
    </p:spTree>
    <p:extLst>
      <p:ext uri="{BB962C8B-B14F-4D97-AF65-F5344CB8AC3E}">
        <p14:creationId xmlns:p14="http://schemas.microsoft.com/office/powerpoint/2010/main" val="3854872735"/>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08432" y="709684"/>
            <a:ext cx="8534400" cy="890427"/>
          </a:xfrm>
        </p:spPr>
        <p:txBody>
          <a:bodyPr>
            <a:noAutofit/>
          </a:bodyPr>
          <a:lstStyle/>
          <a:p>
            <a:r>
              <a:rPr lang="en-US" sz="2400" b="1" dirty="0" smtClean="0"/>
              <a:t/>
            </a:r>
            <a:br>
              <a:rPr lang="en-US" sz="2400" b="1" dirty="0" smtClean="0"/>
            </a:br>
            <a:r>
              <a:rPr lang="en-US" sz="2800" dirty="0" smtClean="0"/>
              <a:t>Technology- Sr. Internship</a:t>
            </a:r>
            <a:r>
              <a:rPr lang="en-US" sz="2400" dirty="0" smtClean="0"/>
              <a:t/>
            </a:r>
            <a:br>
              <a:rPr lang="en-US" sz="2400" dirty="0" smtClean="0"/>
            </a:br>
            <a:r>
              <a:rPr lang="en-US" sz="2400" dirty="0" smtClean="0"/>
              <a:t>Tools for Success, Independence and Sustainability </a:t>
            </a:r>
            <a:r>
              <a:rPr lang="en-US" sz="2400" dirty="0"/>
              <a:t/>
            </a:r>
            <a:br>
              <a:rPr lang="en-US" sz="2400" dirty="0"/>
            </a:br>
            <a:endParaRPr lang="en-US" sz="2400" dirty="0"/>
          </a:p>
        </p:txBody>
      </p:sp>
      <p:sp>
        <p:nvSpPr>
          <p:cNvPr id="5" name="Content Placeholder 4"/>
          <p:cNvSpPr>
            <a:spLocks noGrp="1"/>
          </p:cNvSpPr>
          <p:nvPr>
            <p:ph sz="quarter" idx="1"/>
          </p:nvPr>
        </p:nvSpPr>
        <p:spPr>
          <a:xfrm>
            <a:off x="125454" y="1521148"/>
            <a:ext cx="8503920" cy="5018800"/>
          </a:xfrm>
        </p:spPr>
        <p:txBody>
          <a:bodyPr>
            <a:noAutofit/>
          </a:bodyPr>
          <a:lstStyle/>
          <a:p>
            <a:pPr marL="273050" indent="-4763"/>
            <a:r>
              <a:rPr lang="en-US" sz="2400" dirty="0" smtClean="0"/>
              <a:t>Provide Support through Technology that is normative, easily accessible and build independence</a:t>
            </a:r>
          </a:p>
          <a:p>
            <a:pPr marL="273050" indent="-4763"/>
            <a:endParaRPr lang="en-US" sz="2400" dirty="0"/>
          </a:p>
          <a:p>
            <a:pPr marL="273050" indent="-4763"/>
            <a:r>
              <a:rPr lang="en-US" sz="2400" dirty="0" smtClean="0"/>
              <a:t>Areas of focus:</a:t>
            </a:r>
          </a:p>
          <a:p>
            <a:pPr marL="273050" indent="4763">
              <a:buFont typeface="Wingdings" pitchFamily="2" charset="2"/>
              <a:buChar char="Ø"/>
            </a:pPr>
            <a:r>
              <a:rPr lang="en-US" sz="2400" dirty="0" smtClean="0"/>
              <a:t>Social Skills/Communication Support</a:t>
            </a:r>
          </a:p>
          <a:p>
            <a:pPr marL="273050" indent="4763">
              <a:buFont typeface="Wingdings" pitchFamily="2" charset="2"/>
              <a:buChar char="Ø"/>
            </a:pPr>
            <a:r>
              <a:rPr lang="en-US" sz="2400" dirty="0" smtClean="0"/>
              <a:t>Problem Solving</a:t>
            </a:r>
          </a:p>
          <a:p>
            <a:pPr marL="273050" indent="4763">
              <a:buFont typeface="Wingdings" pitchFamily="2" charset="2"/>
              <a:buChar char="Ø"/>
            </a:pPr>
            <a:r>
              <a:rPr lang="en-US" sz="2400" dirty="0" smtClean="0"/>
              <a:t>Task Support and Development</a:t>
            </a:r>
          </a:p>
          <a:p>
            <a:endParaRPr lang="en-US" sz="2400" dirty="0" smtClean="0"/>
          </a:p>
          <a:p>
            <a:pPr marL="0" indent="0">
              <a:buNone/>
            </a:pPr>
            <a:endParaRPr lang="en-US" sz="2400" b="1" dirty="0" smtClean="0">
              <a:solidFill>
                <a:srgbClr val="C00000"/>
              </a:solidFill>
            </a:endParaRPr>
          </a:p>
          <a:p>
            <a:pPr marL="0" indent="0" algn="ctr">
              <a:buNone/>
            </a:pPr>
            <a:endParaRPr lang="en-US" sz="2400" b="1" dirty="0" smtClean="0">
              <a:solidFill>
                <a:srgbClr val="C00000"/>
              </a:solidFill>
            </a:endParaRPr>
          </a:p>
        </p:txBody>
      </p:sp>
      <p:pic>
        <p:nvPicPr>
          <p:cNvPr id="1026" name="Picture 2" descr="C:\Users\schuler4\Desktop\IMG_3363.JPG.jpeg"/>
          <p:cNvPicPr>
            <a:picLocks noChangeAspect="1" noChangeArrowheads="1"/>
          </p:cNvPicPr>
          <p:nvPr/>
        </p:nvPicPr>
        <p:blipFill>
          <a:blip r:embed="rId3" cstate="print">
            <a:extLst>
              <a:ext uri="{28A0092B-C50C-407E-A947-70E740481C1C}">
                <a14:useLocalDpi xmlns:a14="http://schemas.microsoft.com/office/drawing/2010/main"/>
              </a:ext>
            </a:extLst>
          </a:blip>
          <a:stretch>
            <a:fillRect/>
          </a:stretch>
        </p:blipFill>
        <p:spPr bwMode="auto">
          <a:xfrm rot="5400000">
            <a:off x="5437992" y="2782038"/>
            <a:ext cx="3647293" cy="2735470"/>
          </a:xfrm>
          <a:prstGeom prst="rect">
            <a:avLst/>
          </a:prstGeom>
          <a:noFill/>
          <a:extLst>
            <a:ext uri="{909E8E84-426E-40dd-AFC4-6F175D3DCCD1}">
              <a14:hiddenFill xmlns:a14="http://schemas.microsoft.com/office/drawing/2010/main">
                <a:solidFill>
                  <a:srgbClr val="FFFFFF"/>
                </a:solidFill>
              </a14:hiddenFill>
            </a:ext>
          </a:extLst>
        </p:spPr>
      </p:pic>
      <p:sp>
        <p:nvSpPr>
          <p:cNvPr id="2" name="Flowchart: Process 1"/>
          <p:cNvSpPr/>
          <p:nvPr/>
        </p:nvSpPr>
        <p:spPr>
          <a:xfrm>
            <a:off x="181673" y="4690532"/>
            <a:ext cx="5595729" cy="1710267"/>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68288" indent="0">
              <a:buNone/>
            </a:pPr>
            <a:r>
              <a:rPr lang="en-US" b="1" dirty="0">
                <a:solidFill>
                  <a:schemeClr val="bg1"/>
                </a:solidFill>
              </a:rPr>
              <a:t>STUDENT:  Graduating Senior </a:t>
            </a:r>
          </a:p>
          <a:p>
            <a:pPr marL="268288" indent="0">
              <a:buNone/>
            </a:pPr>
            <a:r>
              <a:rPr lang="en-US" b="1" dirty="0">
                <a:solidFill>
                  <a:schemeClr val="bg1"/>
                </a:solidFill>
              </a:rPr>
              <a:t>Katzenbach School for the Deaf, Ewing NJ</a:t>
            </a:r>
          </a:p>
          <a:p>
            <a:pPr marL="268288" indent="0">
              <a:buNone/>
            </a:pPr>
            <a:r>
              <a:rPr lang="en-US" b="1" dirty="0" smtClean="0">
                <a:solidFill>
                  <a:schemeClr val="bg1"/>
                </a:solidFill>
              </a:rPr>
              <a:t>Internship: </a:t>
            </a:r>
            <a:r>
              <a:rPr lang="en-US" b="1" dirty="0">
                <a:solidFill>
                  <a:schemeClr val="bg1"/>
                </a:solidFill>
              </a:rPr>
              <a:t>Office Support, Child Study Team</a:t>
            </a:r>
          </a:p>
        </p:txBody>
      </p:sp>
    </p:spTree>
    <p:extLst>
      <p:ext uri="{BB962C8B-B14F-4D97-AF65-F5344CB8AC3E}">
        <p14:creationId xmlns:p14="http://schemas.microsoft.com/office/powerpoint/2010/main" val="3520626871"/>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Technology  as a Vocational Tool </a:t>
            </a:r>
            <a:endParaRPr lang="en-US" dirty="0"/>
          </a:p>
        </p:txBody>
      </p:sp>
      <p:sp>
        <p:nvSpPr>
          <p:cNvPr id="3" name="Content Placeholder 2"/>
          <p:cNvSpPr>
            <a:spLocks noGrp="1"/>
          </p:cNvSpPr>
          <p:nvPr>
            <p:ph sz="quarter" idx="1"/>
          </p:nvPr>
        </p:nvSpPr>
        <p:spPr/>
        <p:txBody>
          <a:bodyPr>
            <a:normAutofit fontScale="85000" lnSpcReduction="20000"/>
          </a:bodyPr>
          <a:lstStyle/>
          <a:p>
            <a:pPr marL="0" indent="0">
              <a:buNone/>
            </a:pPr>
            <a:r>
              <a:rPr lang="en-US" b="1" dirty="0" smtClean="0"/>
              <a:t>Support Methods</a:t>
            </a:r>
            <a:r>
              <a:rPr lang="en-US" dirty="0" smtClean="0"/>
              <a:t/>
            </a:r>
            <a:br>
              <a:rPr lang="en-US" dirty="0" smtClean="0"/>
            </a:br>
            <a:endParaRPr lang="en-US" dirty="0" smtClean="0"/>
          </a:p>
          <a:p>
            <a:r>
              <a:rPr lang="en-US" dirty="0" smtClean="0"/>
              <a:t>Social Stories (priming intervention)</a:t>
            </a:r>
          </a:p>
          <a:p>
            <a:r>
              <a:rPr lang="en-US" dirty="0" smtClean="0"/>
              <a:t>Social Scripts  (direct/specific intervention)</a:t>
            </a:r>
          </a:p>
          <a:p>
            <a:endParaRPr lang="en-US" dirty="0"/>
          </a:p>
          <a:p>
            <a:r>
              <a:rPr lang="en-US" dirty="0" smtClean="0"/>
              <a:t>Task Review</a:t>
            </a:r>
          </a:p>
          <a:p>
            <a:r>
              <a:rPr lang="en-US" dirty="0" smtClean="0"/>
              <a:t>Task Analysis</a:t>
            </a:r>
          </a:p>
          <a:p>
            <a:r>
              <a:rPr lang="en-US" dirty="0" smtClean="0"/>
              <a:t>Self Monitoring Check Lists</a:t>
            </a:r>
          </a:p>
          <a:p>
            <a:pPr marL="0" indent="0">
              <a:buNone/>
            </a:pPr>
            <a:endParaRPr lang="en-US" dirty="0" smtClean="0"/>
          </a:p>
          <a:p>
            <a:pPr marL="0" indent="0">
              <a:buNone/>
            </a:pPr>
            <a:r>
              <a:rPr lang="en-US" b="1" dirty="0" smtClean="0"/>
              <a:t>Different Functions on the iPhone</a:t>
            </a:r>
            <a:r>
              <a:rPr lang="en-US" dirty="0" smtClean="0"/>
              <a:t>:</a:t>
            </a:r>
          </a:p>
          <a:p>
            <a:r>
              <a:rPr lang="en-US" dirty="0" smtClean="0"/>
              <a:t>Check Lists (Memo Icon)</a:t>
            </a:r>
          </a:p>
          <a:p>
            <a:r>
              <a:rPr lang="en-US" dirty="0" smtClean="0"/>
              <a:t>Photos/Screenshots (Photo Icon)</a:t>
            </a:r>
          </a:p>
          <a:p>
            <a:r>
              <a:rPr lang="en-US" dirty="0" smtClean="0"/>
              <a:t>Video Modeling (Video Icon)</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519928" y="2898648"/>
            <a:ext cx="3468624" cy="1734312"/>
          </a:xfrm>
          <a:prstGeom prst="rect">
            <a:avLst/>
          </a:prstGeom>
        </p:spPr>
      </p:pic>
    </p:spTree>
    <p:extLst>
      <p:ext uri="{BB962C8B-B14F-4D97-AF65-F5344CB8AC3E}">
        <p14:creationId xmlns:p14="http://schemas.microsoft.com/office/powerpoint/2010/main" val="4276528822"/>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Supports Research Based Theories</a:t>
            </a:r>
            <a:endParaRPr lang="en-US" dirty="0"/>
          </a:p>
        </p:txBody>
      </p:sp>
      <p:sp>
        <p:nvSpPr>
          <p:cNvPr id="3" name="Content Placeholder 2"/>
          <p:cNvSpPr>
            <a:spLocks noGrp="1"/>
          </p:cNvSpPr>
          <p:nvPr>
            <p:ph sz="quarter" idx="1"/>
          </p:nvPr>
        </p:nvSpPr>
        <p:spPr/>
        <p:txBody>
          <a:bodyPr>
            <a:normAutofit fontScale="92500" lnSpcReduction="20000"/>
          </a:bodyPr>
          <a:lstStyle/>
          <a:p>
            <a:r>
              <a:rPr lang="en-US" sz="2800" dirty="0"/>
              <a:t>Recent surveys indicated the outcomes of competitive employment opportunities  and retention of student’s with Autism is </a:t>
            </a:r>
            <a:r>
              <a:rPr lang="en-US" sz="2800" dirty="0" smtClean="0"/>
              <a:t>significantly </a:t>
            </a:r>
            <a:r>
              <a:rPr lang="en-US" sz="2800" dirty="0"/>
              <a:t>lower than their peers </a:t>
            </a:r>
            <a:r>
              <a:rPr lang="en-US" sz="1700" dirty="0"/>
              <a:t>(Wehman et. al , 2013)</a:t>
            </a:r>
          </a:p>
          <a:p>
            <a:endParaRPr lang="en-US" sz="2800" dirty="0"/>
          </a:p>
          <a:p>
            <a:r>
              <a:rPr lang="en-US" sz="2800" dirty="0"/>
              <a:t>Research indicated that these poor outcomes are directly associated with the deficits in social skills that these students possess (</a:t>
            </a:r>
            <a:r>
              <a:rPr lang="en-US" sz="1700" dirty="0"/>
              <a:t>Moreover, O’Reilly , 2004</a:t>
            </a:r>
            <a:r>
              <a:rPr lang="en-US" sz="1700" dirty="0" smtClean="0"/>
              <a:t>)</a:t>
            </a:r>
          </a:p>
          <a:p>
            <a:endParaRPr lang="en-US" sz="2800" dirty="0" smtClean="0"/>
          </a:p>
          <a:p>
            <a:r>
              <a:rPr lang="en-US" sz="2800" dirty="0"/>
              <a:t>Recent research suggests that VM can be used to successfully teach a variety of skills (academic, career, social, self care) to individuals with IDD</a:t>
            </a:r>
            <a:r>
              <a:rPr lang="en-US" sz="2800" dirty="0" smtClean="0"/>
              <a:t>. </a:t>
            </a:r>
            <a:r>
              <a:rPr lang="en-US" sz="2800" dirty="0"/>
              <a:t>(</a:t>
            </a:r>
            <a:r>
              <a:rPr lang="en-US" sz="1900" dirty="0"/>
              <a:t>Rehfelt at al, 2003; Mangiapello &amp; Taylor, 2003; &amp; Nikopolous &amp; Keenan, 2003) </a:t>
            </a:r>
          </a:p>
          <a:p>
            <a:endParaRPr lang="en-US" sz="2800" dirty="0"/>
          </a:p>
          <a:p>
            <a:endParaRPr lang="en-US" dirty="0"/>
          </a:p>
        </p:txBody>
      </p:sp>
    </p:spTree>
    <p:extLst>
      <p:ext uri="{BB962C8B-B14F-4D97-AF65-F5344CB8AC3E}">
        <p14:creationId xmlns:p14="http://schemas.microsoft.com/office/powerpoint/2010/main" val="686154598"/>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Social </a:t>
            </a:r>
            <a:r>
              <a:rPr lang="en-US" dirty="0" smtClean="0"/>
              <a:t>Skills/Problem Solving </a:t>
            </a:r>
            <a:r>
              <a:rPr lang="en-US" dirty="0"/>
              <a:t>Support</a:t>
            </a:r>
          </a:p>
        </p:txBody>
      </p:sp>
      <p:sp>
        <p:nvSpPr>
          <p:cNvPr id="3" name="Content Placeholder 2"/>
          <p:cNvSpPr>
            <a:spLocks noGrp="1"/>
          </p:cNvSpPr>
          <p:nvPr>
            <p:ph sz="quarter" idx="1"/>
          </p:nvPr>
        </p:nvSpPr>
        <p:spPr>
          <a:xfrm>
            <a:off x="301752" y="1527048"/>
            <a:ext cx="8503920" cy="4873752"/>
          </a:xfrm>
        </p:spPr>
        <p:txBody>
          <a:bodyPr>
            <a:normAutofit fontScale="77500" lnSpcReduction="20000"/>
          </a:bodyPr>
          <a:lstStyle/>
          <a:p>
            <a:pPr marL="0" lvl="0" indent="0">
              <a:buNone/>
            </a:pPr>
            <a:endParaRPr lang="en-US" i="1" dirty="0" smtClean="0">
              <a:solidFill>
                <a:srgbClr val="FF0000"/>
              </a:solidFill>
            </a:endParaRPr>
          </a:p>
          <a:p>
            <a:r>
              <a:rPr lang="en-US" sz="3400" dirty="0" smtClean="0"/>
              <a:t>Limited interaction with supervisors made it difficult to generate natural supports</a:t>
            </a:r>
          </a:p>
          <a:p>
            <a:endParaRPr lang="en-US" sz="3400" dirty="0" smtClean="0"/>
          </a:p>
          <a:p>
            <a:r>
              <a:rPr lang="en-US" sz="3400" dirty="0" smtClean="0"/>
              <a:t>Ability and work  were under estimated due to the lack of interaction</a:t>
            </a:r>
          </a:p>
          <a:p>
            <a:endParaRPr lang="en-US" sz="3400" dirty="0" smtClean="0"/>
          </a:p>
          <a:p>
            <a:r>
              <a:rPr lang="en-US" sz="3400" dirty="0" smtClean="0"/>
              <a:t>Office social experiences were limited leaving a sense of alienation and lack of contribution</a:t>
            </a:r>
          </a:p>
          <a:p>
            <a:endParaRPr lang="en-US" sz="2300" i="1" dirty="0">
              <a:solidFill>
                <a:srgbClr val="FF0000"/>
              </a:solidFill>
            </a:endParaRPr>
          </a:p>
          <a:p>
            <a:pPr marL="0" indent="0">
              <a:buNone/>
            </a:pPr>
            <a:r>
              <a:rPr lang="en-US" sz="2300" i="1" dirty="0" smtClean="0">
                <a:solidFill>
                  <a:schemeClr val="accent1">
                    <a:lumMod val="75000"/>
                  </a:schemeClr>
                </a:solidFill>
              </a:rPr>
              <a:t>Communication </a:t>
            </a:r>
            <a:r>
              <a:rPr lang="en-US" sz="2300" i="1" dirty="0">
                <a:solidFill>
                  <a:schemeClr val="accent1">
                    <a:lumMod val="75000"/>
                  </a:schemeClr>
                </a:solidFill>
              </a:rPr>
              <a:t>and social skill deficits are central to Autism Spectrum Disorder. They play a role in unsuccessful post-secondary employment </a:t>
            </a:r>
            <a:r>
              <a:rPr lang="en-US" sz="2100" i="1" dirty="0">
                <a:solidFill>
                  <a:schemeClr val="accent1">
                    <a:lumMod val="75000"/>
                  </a:schemeClr>
                </a:solidFill>
              </a:rPr>
              <a:t>(O’Reilly et al., 2004</a:t>
            </a:r>
            <a:r>
              <a:rPr lang="en-US" sz="2100" i="1" dirty="0" smtClean="0">
                <a:solidFill>
                  <a:schemeClr val="accent1">
                    <a:lumMod val="75000"/>
                  </a:schemeClr>
                </a:solidFill>
              </a:rPr>
              <a:t>).</a:t>
            </a:r>
          </a:p>
          <a:p>
            <a:pPr marL="0" indent="0">
              <a:buNone/>
            </a:pPr>
            <a:r>
              <a:rPr lang="en-US" sz="2600" dirty="0"/>
              <a:t> </a:t>
            </a:r>
          </a:p>
          <a:p>
            <a:endParaRPr lang="en-US" dirty="0"/>
          </a:p>
        </p:txBody>
      </p:sp>
    </p:spTree>
    <p:extLst>
      <p:ext uri="{BB962C8B-B14F-4D97-AF65-F5344CB8AC3E}">
        <p14:creationId xmlns:p14="http://schemas.microsoft.com/office/powerpoint/2010/main" val="3064362621"/>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752" y="0"/>
            <a:ext cx="8229600" cy="1045440"/>
          </a:xfrm>
        </p:spPr>
        <p:txBody>
          <a:bodyPr>
            <a:normAutofit/>
          </a:bodyPr>
          <a:lstStyle/>
          <a:p>
            <a:r>
              <a:rPr lang="en-US" sz="4000" dirty="0" smtClean="0"/>
              <a:t>CCS Student Body</a:t>
            </a:r>
            <a:endParaRPr lang="en-US" sz="4000" dirty="0"/>
          </a:p>
        </p:txBody>
      </p:sp>
      <p:sp>
        <p:nvSpPr>
          <p:cNvPr id="3" name="Content Placeholder 2"/>
          <p:cNvSpPr>
            <a:spLocks noGrp="1"/>
          </p:cNvSpPr>
          <p:nvPr>
            <p:ph sz="quarter" idx="1"/>
          </p:nvPr>
        </p:nvSpPr>
        <p:spPr/>
        <p:txBody>
          <a:bodyPr>
            <a:normAutofit lnSpcReduction="10000"/>
          </a:bodyPr>
          <a:lstStyle/>
          <a:p>
            <a:r>
              <a:rPr lang="en-US" dirty="0" smtClean="0"/>
              <a:t>First cohort Fall 2006</a:t>
            </a:r>
          </a:p>
          <a:p>
            <a:r>
              <a:rPr lang="en-US" dirty="0" smtClean="0"/>
              <a:t>23 student graduates</a:t>
            </a:r>
          </a:p>
          <a:p>
            <a:r>
              <a:rPr lang="en-US" dirty="0" smtClean="0"/>
              <a:t>Currently enrolled 37 students</a:t>
            </a:r>
          </a:p>
          <a:p>
            <a:r>
              <a:rPr lang="en-US" dirty="0" smtClean="0"/>
              <a:t>Residential /off campus housing 33/</a:t>
            </a:r>
          </a:p>
          <a:p>
            <a:pPr marL="0" indent="0">
              <a:buNone/>
            </a:pPr>
            <a:r>
              <a:rPr lang="en-US" dirty="0" smtClean="0"/>
              <a:t>   12 individual houses</a:t>
            </a:r>
          </a:p>
          <a:p>
            <a:r>
              <a:rPr lang="en-US" dirty="0" smtClean="0"/>
              <a:t>Funding resources </a:t>
            </a:r>
          </a:p>
          <a:p>
            <a:pPr lvl="1"/>
            <a:r>
              <a:rPr lang="en-US" dirty="0" smtClean="0"/>
              <a:t>DDD Real Life Choices</a:t>
            </a:r>
          </a:p>
          <a:p>
            <a:pPr lvl="1"/>
            <a:r>
              <a:rPr lang="en-US" dirty="0" smtClean="0"/>
              <a:t>School District</a:t>
            </a:r>
          </a:p>
          <a:p>
            <a:pPr lvl="1"/>
            <a:r>
              <a:rPr lang="en-US" dirty="0" smtClean="0"/>
              <a:t>FAFSA eligible Pell Grant</a:t>
            </a:r>
          </a:p>
          <a:p>
            <a:pPr lvl="1"/>
            <a:r>
              <a:rPr lang="en-US" dirty="0" smtClean="0"/>
              <a:t>TCNJ Scholarship</a:t>
            </a:r>
          </a:p>
          <a:p>
            <a:pPr marL="274320" lvl="1" indent="0">
              <a:buNone/>
            </a:pPr>
            <a:endParaRPr lang="en-US" dirty="0" smtClean="0"/>
          </a:p>
          <a:p>
            <a:pPr lvl="1"/>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762958" y="3963311"/>
            <a:ext cx="2768393" cy="2051216"/>
          </a:xfrm>
          <a:prstGeom prst="rect">
            <a:avLst/>
          </a:prstGeom>
          <a:ln>
            <a:noFill/>
          </a:ln>
          <a:effectLst>
            <a:softEdge rad="112500"/>
          </a:effectLst>
        </p:spPr>
      </p:pic>
    </p:spTree>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Social Skills  and Problem Solving Support</a:t>
            </a:r>
            <a:endParaRPr lang="en-US" dirty="0"/>
          </a:p>
        </p:txBody>
      </p:sp>
      <p:pic>
        <p:nvPicPr>
          <p:cNvPr id="4" name="Content Placeholder 3" descr="Screen Shot 2014-04-21 at 7.23.08 PM.png"/>
          <p:cNvPicPr>
            <a:picLocks noGrp="1"/>
          </p:cNvPicPr>
          <p:nvPr>
            <p:ph sz="quarter" idx="1"/>
          </p:nvPr>
        </p:nvPicPr>
        <p:blipFill>
          <a:blip r:embed="rId2">
            <a:extLst>
              <a:ext uri="{28A0092B-C50C-407E-A947-70E740481C1C}">
                <a14:useLocalDpi xmlns:a14="http://schemas.microsoft.com/office/drawing/2010/main"/>
              </a:ext>
            </a:extLst>
          </a:blip>
          <a:stretch>
            <a:fillRect/>
          </a:stretch>
        </p:blipFill>
        <p:spPr>
          <a:xfrm>
            <a:off x="4182533" y="3800476"/>
            <a:ext cx="4653619" cy="238931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Rectangle 4"/>
          <p:cNvSpPr/>
          <p:nvPr/>
        </p:nvSpPr>
        <p:spPr>
          <a:xfrm>
            <a:off x="118533" y="1270000"/>
            <a:ext cx="8497928" cy="2862322"/>
          </a:xfrm>
          <a:prstGeom prst="rect">
            <a:avLst/>
          </a:prstGeom>
        </p:spPr>
        <p:txBody>
          <a:bodyPr wrap="square">
            <a:spAutoFit/>
          </a:bodyPr>
          <a:lstStyle/>
          <a:p>
            <a:pPr lvl="0"/>
            <a:r>
              <a:rPr lang="en-US" b="1" dirty="0" smtClean="0"/>
              <a:t>Social </a:t>
            </a:r>
            <a:r>
              <a:rPr lang="en-US" b="1" dirty="0"/>
              <a:t>Skill Task Analysis: </a:t>
            </a:r>
            <a:r>
              <a:rPr lang="en-US" dirty="0" smtClean="0"/>
              <a:t>Break down </a:t>
            </a:r>
            <a:r>
              <a:rPr lang="en-US" dirty="0"/>
              <a:t>the social skill </a:t>
            </a:r>
            <a:r>
              <a:rPr lang="en-US" dirty="0" smtClean="0"/>
              <a:t> and problem solving into </a:t>
            </a:r>
            <a:r>
              <a:rPr lang="en-US" dirty="0"/>
              <a:t>small manageable steps</a:t>
            </a:r>
            <a:r>
              <a:rPr lang="en-US" dirty="0" smtClean="0"/>
              <a:t>.</a:t>
            </a:r>
          </a:p>
          <a:p>
            <a:pPr lvl="0"/>
            <a:endParaRPr lang="en-US" dirty="0"/>
          </a:p>
          <a:p>
            <a:r>
              <a:rPr lang="en-US" b="1" dirty="0"/>
              <a:t>Social Scripts: </a:t>
            </a:r>
            <a:r>
              <a:rPr lang="en-US" dirty="0" smtClean="0"/>
              <a:t>Create a script together  reviewing key elements of the work place.</a:t>
            </a:r>
          </a:p>
          <a:p>
            <a:endParaRPr lang="en-US" dirty="0"/>
          </a:p>
          <a:p>
            <a:r>
              <a:rPr lang="en-US" b="1" dirty="0" smtClean="0"/>
              <a:t>Role Playing and Modeling</a:t>
            </a:r>
            <a:r>
              <a:rPr lang="en-US" dirty="0" smtClean="0"/>
              <a:t>:  The Script and Video would be placed on iPhone for review  independently before /during shift. </a:t>
            </a:r>
            <a:endParaRPr lang="en-US" dirty="0"/>
          </a:p>
          <a:p>
            <a:endParaRPr lang="en-US" dirty="0" smtClean="0"/>
          </a:p>
          <a:p>
            <a:endParaRPr lang="en-US" dirty="0"/>
          </a:p>
        </p:txBody>
      </p:sp>
      <p:pic>
        <p:nvPicPr>
          <p:cNvPr id="6" name="Picture 5" descr="Screen Shot 2014-04-21 at 7.28.12 PM.png"/>
          <p:cNvPicPr/>
          <p:nvPr/>
        </p:nvPicPr>
        <p:blipFill>
          <a:blip r:embed="rId3">
            <a:extLst>
              <a:ext uri="{28A0092B-C50C-407E-A947-70E740481C1C}">
                <a14:useLocalDpi xmlns:a14="http://schemas.microsoft.com/office/drawing/2010/main"/>
              </a:ext>
            </a:extLst>
          </a:blip>
          <a:stretch>
            <a:fillRect/>
          </a:stretch>
        </p:blipFill>
        <p:spPr>
          <a:xfrm>
            <a:off x="301752" y="3800476"/>
            <a:ext cx="3880781" cy="2684991"/>
          </a:xfrm>
          <a:prstGeom prst="rect">
            <a:avLst/>
          </a:prstGeom>
          <a:solidFill>
            <a:srgbClr val="FFFFFF">
              <a:shade val="85000"/>
            </a:srgbClr>
          </a:solidFill>
          <a:ln w="190500" cap="rnd">
            <a:no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230612046"/>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Problem Solving</a:t>
            </a:r>
            <a:endParaRPr lang="en-US" dirty="0"/>
          </a:p>
        </p:txBody>
      </p:sp>
      <p:sp>
        <p:nvSpPr>
          <p:cNvPr id="3" name="Content Placeholder 2"/>
          <p:cNvSpPr>
            <a:spLocks noGrp="1"/>
          </p:cNvSpPr>
          <p:nvPr>
            <p:ph sz="quarter" idx="1"/>
          </p:nvPr>
        </p:nvSpPr>
        <p:spPr/>
        <p:txBody>
          <a:bodyPr/>
          <a:lstStyle/>
          <a:p>
            <a:r>
              <a:rPr lang="en-US" dirty="0" smtClean="0"/>
              <a:t>Problem- Solution scripts and video on </a:t>
            </a:r>
            <a:r>
              <a:rPr lang="en-US" dirty="0" err="1" smtClean="0"/>
              <a:t>iphone</a:t>
            </a:r>
            <a:endParaRPr lang="en-US" dirty="0" smtClean="0"/>
          </a:p>
          <a:p>
            <a:r>
              <a:rPr lang="en-US" dirty="0" smtClean="0"/>
              <a:t>Color code solutions</a:t>
            </a:r>
          </a:p>
          <a:p>
            <a:r>
              <a:rPr lang="en-US" dirty="0" smtClean="0"/>
              <a:t>Scripts have prompts to task sheets</a:t>
            </a:r>
          </a:p>
          <a:p>
            <a:r>
              <a:rPr lang="en-US" dirty="0" smtClean="0"/>
              <a:t>Update as need based on tasks/real time experiences</a:t>
            </a:r>
            <a:endParaRPr lang="en-US" dirty="0"/>
          </a:p>
        </p:txBody>
      </p:sp>
      <p:pic>
        <p:nvPicPr>
          <p:cNvPr id="4" name="Picture 3" descr="j0289054.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78511" y="3925804"/>
            <a:ext cx="3657600" cy="2407920"/>
          </a:xfrm>
          <a:prstGeom prst="rect">
            <a:avLst/>
          </a:prstGeom>
        </p:spPr>
      </p:pic>
    </p:spTree>
    <p:extLst>
      <p:ext uri="{BB962C8B-B14F-4D97-AF65-F5344CB8AC3E}">
        <p14:creationId xmlns:p14="http://schemas.microsoft.com/office/powerpoint/2010/main" val="272447564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Task Completion Support </a:t>
            </a:r>
            <a:endParaRPr lang="en-US" dirty="0"/>
          </a:p>
        </p:txBody>
      </p:sp>
      <p:sp>
        <p:nvSpPr>
          <p:cNvPr id="3" name="Content Placeholder 2"/>
          <p:cNvSpPr>
            <a:spLocks noGrp="1"/>
          </p:cNvSpPr>
          <p:nvPr>
            <p:ph sz="half" idx="1"/>
          </p:nvPr>
        </p:nvSpPr>
        <p:spPr>
          <a:xfrm>
            <a:off x="301752" y="1371600"/>
            <a:ext cx="4038600" cy="4918795"/>
          </a:xfrm>
        </p:spPr>
        <p:txBody>
          <a:bodyPr>
            <a:normAutofit fontScale="77500" lnSpcReduction="20000"/>
          </a:bodyPr>
          <a:lstStyle/>
          <a:p>
            <a:pPr lvl="0"/>
            <a:r>
              <a:rPr lang="en-US" dirty="0"/>
              <a:t>In </a:t>
            </a:r>
            <a:r>
              <a:rPr lang="en-US" sz="2600" b="1" dirty="0"/>
              <a:t>order to support tasks, the student was given multiple checklists to follow.</a:t>
            </a:r>
          </a:p>
          <a:p>
            <a:pPr lvl="0"/>
            <a:endParaRPr lang="en-US" sz="2600" b="1" dirty="0"/>
          </a:p>
          <a:p>
            <a:pPr lvl="0"/>
            <a:r>
              <a:rPr lang="en-US" sz="2600" b="1" dirty="0"/>
              <a:t>All of these checklists were created by completing task analyses on each </a:t>
            </a:r>
            <a:r>
              <a:rPr lang="en-US" sz="2600" b="1" dirty="0" smtClean="0"/>
              <a:t>task</a:t>
            </a:r>
          </a:p>
          <a:p>
            <a:pPr lvl="0"/>
            <a:endParaRPr lang="en-US" sz="2600" b="1" dirty="0"/>
          </a:p>
          <a:p>
            <a:pPr lvl="0"/>
            <a:r>
              <a:rPr lang="en-US" sz="2600" b="1" dirty="0"/>
              <a:t>These checklists were created in the student’s</a:t>
            </a:r>
          </a:p>
          <a:p>
            <a:pPr marL="0" indent="0">
              <a:buNone/>
            </a:pPr>
            <a:endParaRPr lang="en-US" sz="2600" b="1" dirty="0" smtClean="0"/>
          </a:p>
          <a:p>
            <a:r>
              <a:rPr lang="en-US" sz="2600" b="1" dirty="0"/>
              <a:t> </a:t>
            </a:r>
            <a:r>
              <a:rPr lang="en-US" sz="2600" b="1" dirty="0" smtClean="0"/>
              <a:t>IPhone's </a:t>
            </a:r>
            <a:r>
              <a:rPr lang="en-US" sz="2600" b="1" dirty="0"/>
              <a:t>“notes” section.  Visual cues were provided when vocabulary was a challenge</a:t>
            </a:r>
          </a:p>
          <a:p>
            <a:endParaRPr lang="en-US" dirty="0"/>
          </a:p>
        </p:txBody>
      </p:sp>
      <p:sp>
        <p:nvSpPr>
          <p:cNvPr id="6" name="Content Placeholder 5"/>
          <p:cNvSpPr>
            <a:spLocks noGrp="1"/>
          </p:cNvSpPr>
          <p:nvPr>
            <p:ph sz="half" idx="2"/>
          </p:nvPr>
        </p:nvSpPr>
        <p:spPr>
          <a:xfrm>
            <a:off x="4800600" y="1410210"/>
            <a:ext cx="4038600" cy="4681728"/>
          </a:xfrm>
        </p:spPr>
        <p:txBody>
          <a:bodyPr>
            <a:normAutofit fontScale="77500" lnSpcReduction="20000"/>
          </a:bodyPr>
          <a:lstStyle/>
          <a:p>
            <a:pPr marL="0" indent="0">
              <a:buNone/>
            </a:pPr>
            <a:r>
              <a:rPr lang="en-US" dirty="0"/>
              <a:t> </a:t>
            </a:r>
          </a:p>
          <a:p>
            <a:endParaRPr lang="en-US" dirty="0"/>
          </a:p>
        </p:txBody>
      </p:sp>
      <p:pic>
        <p:nvPicPr>
          <p:cNvPr id="7" name="Picture 6" descr="Screen Shot 2014-04-21 at 7.06.50 PM.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800597" y="1511809"/>
            <a:ext cx="2606761" cy="219456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8" name="Rectangle 7"/>
          <p:cNvSpPr/>
          <p:nvPr/>
        </p:nvSpPr>
        <p:spPr>
          <a:xfrm>
            <a:off x="4572000" y="4136014"/>
            <a:ext cx="4572000" cy="1631216"/>
          </a:xfrm>
          <a:prstGeom prst="rect">
            <a:avLst/>
          </a:prstGeom>
        </p:spPr>
        <p:txBody>
          <a:bodyPr>
            <a:spAutoFit/>
          </a:bodyPr>
          <a:lstStyle/>
          <a:p>
            <a:pPr lvl="0"/>
            <a:r>
              <a:rPr lang="en-US" sz="2000" b="1" i="1" dirty="0">
                <a:solidFill>
                  <a:schemeClr val="accent1">
                    <a:lumMod val="75000"/>
                  </a:schemeClr>
                </a:solidFill>
              </a:rPr>
              <a:t>By using only the IPhone, the student was able to discreetly follow steps to complete tasks at work, while also increasing his </a:t>
            </a:r>
            <a:r>
              <a:rPr lang="en-US" sz="2000" b="1" i="1" dirty="0" smtClean="0">
                <a:solidFill>
                  <a:schemeClr val="accent1">
                    <a:lumMod val="75000"/>
                  </a:schemeClr>
                </a:solidFill>
              </a:rPr>
              <a:t>independence</a:t>
            </a:r>
            <a:endParaRPr lang="en-US" i="1" dirty="0">
              <a:solidFill>
                <a:schemeClr val="accent1">
                  <a:lumMod val="75000"/>
                </a:schemeClr>
              </a:solidFill>
            </a:endParaRPr>
          </a:p>
        </p:txBody>
      </p:sp>
    </p:spTree>
    <p:extLst>
      <p:ext uri="{BB962C8B-B14F-4D97-AF65-F5344CB8AC3E}">
        <p14:creationId xmlns:p14="http://schemas.microsoft.com/office/powerpoint/2010/main" val="4216849661"/>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Intern using technology for copier directions</a:t>
            </a:r>
            <a:endParaRPr lang="en-US" dirty="0"/>
          </a:p>
        </p:txBody>
      </p:sp>
      <p:pic>
        <p:nvPicPr>
          <p:cNvPr id="4" name="Content Placeholder 3" descr="videophoto3.jpg"/>
          <p:cNvPicPr>
            <a:picLocks noGrp="1" noChangeAspect="1"/>
          </p:cNvPicPr>
          <p:nvPr>
            <p:ph sz="quarter" idx="1"/>
          </p:nvPr>
        </p:nvPicPr>
        <p:blipFill>
          <a:blip r:embed="rId2">
            <a:extLst>
              <a:ext uri="{28A0092B-C50C-407E-A947-70E740481C1C}">
                <a14:useLocalDpi xmlns:a14="http://schemas.microsoft.com/office/drawing/2010/main" val="0"/>
              </a:ext>
            </a:extLst>
          </a:blip>
          <a:srcRect t="12882" b="12882"/>
          <a:stretch>
            <a:fillRect/>
          </a:stretch>
        </p:blipFill>
        <p:spPr/>
      </p:pic>
    </p:spTree>
    <p:extLst>
      <p:ext uri="{BB962C8B-B14F-4D97-AF65-F5344CB8AC3E}">
        <p14:creationId xmlns:p14="http://schemas.microsoft.com/office/powerpoint/2010/main" val="1363351455"/>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Self Monitoring Support</a:t>
            </a:r>
            <a:endParaRPr lang="en-US" dirty="0"/>
          </a:p>
        </p:txBody>
      </p:sp>
      <p:sp>
        <p:nvSpPr>
          <p:cNvPr id="5" name="Content Placeholder 4"/>
          <p:cNvSpPr>
            <a:spLocks noGrp="1"/>
          </p:cNvSpPr>
          <p:nvPr>
            <p:ph sz="quarter" idx="1"/>
          </p:nvPr>
        </p:nvSpPr>
        <p:spPr/>
        <p:txBody>
          <a:bodyPr>
            <a:normAutofit fontScale="85000" lnSpcReduction="20000"/>
          </a:bodyPr>
          <a:lstStyle/>
          <a:p>
            <a:pPr lvl="0"/>
            <a:r>
              <a:rPr lang="en-US" dirty="0" smtClean="0"/>
              <a:t>Self Monitoring Rubric on iPhone.</a:t>
            </a:r>
          </a:p>
          <a:p>
            <a:pPr lvl="0"/>
            <a:endParaRPr lang="en-US" dirty="0"/>
          </a:p>
          <a:p>
            <a:pPr lvl="0"/>
            <a:r>
              <a:rPr lang="en-US" dirty="0" smtClean="0"/>
              <a:t>Each shift, rate task productivity and social skills/problem solving interactions </a:t>
            </a:r>
          </a:p>
          <a:p>
            <a:pPr lvl="0"/>
            <a:endParaRPr lang="en-US" dirty="0" smtClean="0"/>
          </a:p>
          <a:p>
            <a:pPr lvl="0">
              <a:buFont typeface="Wingdings" pitchFamily="2" charset="2"/>
              <a:buChar char="Ø"/>
            </a:pPr>
            <a:r>
              <a:rPr lang="en-US" dirty="0" smtClean="0"/>
              <a:t>Did </a:t>
            </a:r>
            <a:r>
              <a:rPr lang="en-US" dirty="0"/>
              <a:t>the skill “all the time” </a:t>
            </a:r>
            <a:endParaRPr lang="en-US" dirty="0" smtClean="0"/>
          </a:p>
          <a:p>
            <a:pPr lvl="0">
              <a:buFont typeface="Wingdings" pitchFamily="2" charset="2"/>
              <a:buChar char="Ø"/>
            </a:pPr>
            <a:r>
              <a:rPr lang="en-US" dirty="0" smtClean="0"/>
              <a:t>Did  the skill “some </a:t>
            </a:r>
            <a:r>
              <a:rPr lang="en-US" dirty="0"/>
              <a:t>of the time” </a:t>
            </a:r>
          </a:p>
          <a:p>
            <a:pPr lvl="0">
              <a:buFont typeface="Wingdings" pitchFamily="2" charset="2"/>
              <a:buChar char="Ø"/>
            </a:pPr>
            <a:r>
              <a:rPr lang="en-US" dirty="0" smtClean="0"/>
              <a:t>Did the skill  </a:t>
            </a:r>
            <a:r>
              <a:rPr lang="en-US" dirty="0"/>
              <a:t>“none of the time</a:t>
            </a:r>
            <a:r>
              <a:rPr lang="en-US" dirty="0" smtClean="0"/>
              <a:t>.”</a:t>
            </a:r>
          </a:p>
          <a:p>
            <a:pPr lvl="0">
              <a:buFont typeface="Wingdings" pitchFamily="2" charset="2"/>
              <a:buChar char="Ø"/>
            </a:pPr>
            <a:endParaRPr lang="en-US" dirty="0"/>
          </a:p>
          <a:p>
            <a:pPr lvl="0"/>
            <a:r>
              <a:rPr lang="en-US" dirty="0" smtClean="0"/>
              <a:t>Assistance in the beginning– then independently</a:t>
            </a:r>
            <a:r>
              <a:rPr lang="en-US" dirty="0"/>
              <a:t>.</a:t>
            </a:r>
          </a:p>
          <a:p>
            <a:pPr marL="0" indent="0">
              <a:buNone/>
            </a:pPr>
            <a:endParaRPr lang="en-US" dirty="0" smtClean="0">
              <a:solidFill>
                <a:srgbClr val="FF0000"/>
              </a:solidFill>
            </a:endParaRPr>
          </a:p>
          <a:p>
            <a:pPr marL="0" indent="0" algn="ctr">
              <a:buNone/>
            </a:pPr>
            <a:r>
              <a:rPr lang="en-US" dirty="0" smtClean="0">
                <a:solidFill>
                  <a:schemeClr val="accent1">
                    <a:lumMod val="75000"/>
                  </a:schemeClr>
                </a:solidFill>
              </a:rPr>
              <a:t>Demonstrated growth </a:t>
            </a:r>
            <a:r>
              <a:rPr lang="en-US" dirty="0">
                <a:solidFill>
                  <a:schemeClr val="accent1">
                    <a:lumMod val="75000"/>
                  </a:schemeClr>
                </a:solidFill>
              </a:rPr>
              <a:t>in </a:t>
            </a:r>
            <a:r>
              <a:rPr lang="en-US" dirty="0" smtClean="0">
                <a:solidFill>
                  <a:schemeClr val="accent1">
                    <a:lumMod val="75000"/>
                  </a:schemeClr>
                </a:solidFill>
              </a:rPr>
              <a:t>both areas from </a:t>
            </a:r>
            <a:r>
              <a:rPr lang="en-US" dirty="0">
                <a:solidFill>
                  <a:schemeClr val="accent1">
                    <a:lumMod val="75000"/>
                  </a:schemeClr>
                </a:solidFill>
              </a:rPr>
              <a:t>when he first began his internship to the end of the semester</a:t>
            </a:r>
          </a:p>
          <a:p>
            <a:pPr algn="ctr"/>
            <a:endParaRPr lang="en-US" dirty="0"/>
          </a:p>
        </p:txBody>
      </p:sp>
      <p:graphicFrame>
        <p:nvGraphicFramePr>
          <p:cNvPr id="6" name="Object 5"/>
          <p:cNvGraphicFramePr>
            <a:graphicFrameLocks noChangeAspect="1"/>
          </p:cNvGraphicFramePr>
          <p:nvPr>
            <p:extLst>
              <p:ext uri="{D42A27DB-BD31-4B8C-83A1-F6EECF244321}">
                <p14:modId xmlns:p14="http://schemas.microsoft.com/office/powerpoint/2010/main" val="3305628276"/>
              </p:ext>
            </p:extLst>
          </p:nvPr>
        </p:nvGraphicFramePr>
        <p:xfrm>
          <a:off x="5675046" y="2761194"/>
          <a:ext cx="2989801" cy="1760006"/>
        </p:xfrm>
        <a:graphic>
          <a:graphicData uri="http://schemas.openxmlformats.org/presentationml/2006/ole">
            <mc:AlternateContent xmlns:mc="http://schemas.openxmlformats.org/markup-compatibility/2006">
              <mc:Choice xmlns:v="urn:schemas-microsoft-com:vml" Requires="v">
                <p:oleObj spid="_x0000_s3120" name="Document" r:id="rId4" imgW="5714790" imgH="3619367" progId="Word.Document.12">
                  <p:embed/>
                </p:oleObj>
              </mc:Choice>
              <mc:Fallback>
                <p:oleObj name="Document" r:id="rId4" imgW="5714790" imgH="3619367" progId="Word.Document.12">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75046" y="2761194"/>
                        <a:ext cx="2989801" cy="1760006"/>
                      </a:xfrm>
                      <a:prstGeom prst="rect">
                        <a:avLst/>
                      </a:prstGeom>
                      <a:noFill/>
                      <a:ln>
                        <a:noFill/>
                      </a:ln>
                    </p:spPr>
                  </p:pic>
                </p:oleObj>
              </mc:Fallback>
            </mc:AlternateContent>
          </a:graphicData>
        </a:graphic>
      </p:graphicFrame>
    </p:spTree>
    <p:extLst>
      <p:ext uri="{BB962C8B-B14F-4D97-AF65-F5344CB8AC3E}">
        <p14:creationId xmlns:p14="http://schemas.microsoft.com/office/powerpoint/2010/main" val="3734288835"/>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8115" y="397565"/>
            <a:ext cx="8534400" cy="758952"/>
          </a:xfrm>
        </p:spPr>
        <p:txBody>
          <a:bodyPr>
            <a:noAutofit/>
          </a:bodyPr>
          <a:lstStyle/>
          <a:p>
            <a:r>
              <a:rPr lang="en-US" sz="2800" dirty="0" smtClean="0"/>
              <a:t>Transportation Readiness- Sr. Internship</a:t>
            </a:r>
            <a:r>
              <a:rPr lang="en-US" sz="2400" dirty="0" smtClean="0"/>
              <a:t/>
            </a:r>
            <a:br>
              <a:rPr lang="en-US" sz="2400" dirty="0" smtClean="0"/>
            </a:br>
            <a:r>
              <a:rPr lang="en-US" sz="2400" dirty="0" smtClean="0"/>
              <a:t>Success</a:t>
            </a:r>
            <a:r>
              <a:rPr lang="en-US" sz="2400" dirty="0"/>
              <a:t>, Independence and Sustainability </a:t>
            </a:r>
          </a:p>
        </p:txBody>
      </p:sp>
      <p:sp>
        <p:nvSpPr>
          <p:cNvPr id="3" name="Content Placeholder 2"/>
          <p:cNvSpPr>
            <a:spLocks noGrp="1"/>
          </p:cNvSpPr>
          <p:nvPr>
            <p:ph sz="quarter" idx="1"/>
          </p:nvPr>
        </p:nvSpPr>
        <p:spPr/>
        <p:txBody>
          <a:bodyPr>
            <a:normAutofit/>
          </a:bodyPr>
          <a:lstStyle/>
          <a:p>
            <a:r>
              <a:rPr lang="en-US" sz="2400" dirty="0" smtClean="0"/>
              <a:t>Transportation </a:t>
            </a:r>
            <a:r>
              <a:rPr lang="en-US" sz="2400" dirty="0"/>
              <a:t>and mobility play key roles in the struggle </a:t>
            </a:r>
            <a:r>
              <a:rPr lang="en-US" sz="2400" dirty="0" smtClean="0"/>
              <a:t>for </a:t>
            </a:r>
            <a:r>
              <a:rPr lang="en-US" sz="2400" dirty="0"/>
              <a:t>civil rights and equal opportunity in the disability </a:t>
            </a:r>
            <a:r>
              <a:rPr lang="en-US" sz="2400" dirty="0" smtClean="0"/>
              <a:t>community.</a:t>
            </a:r>
          </a:p>
          <a:p>
            <a:endParaRPr lang="en-US" sz="2400" dirty="0" smtClean="0"/>
          </a:p>
          <a:p>
            <a:r>
              <a:rPr lang="en-US" sz="2400" dirty="0" smtClean="0"/>
              <a:t>Affordable </a:t>
            </a:r>
            <a:r>
              <a:rPr lang="en-US" sz="2400" dirty="0"/>
              <a:t>and reliable transportation allows </a:t>
            </a:r>
            <a:r>
              <a:rPr lang="en-US" sz="2400" dirty="0" smtClean="0"/>
              <a:t>people </a:t>
            </a:r>
            <a:r>
              <a:rPr lang="en-US" sz="2400" dirty="0"/>
              <a:t>with disabilities access to important opportunities </a:t>
            </a:r>
            <a:r>
              <a:rPr lang="en-US" sz="2400" dirty="0" smtClean="0"/>
              <a:t> in </a:t>
            </a:r>
            <a:r>
              <a:rPr lang="en-US" sz="2400" dirty="0"/>
              <a:t>education, employment, health care, housing, and </a:t>
            </a:r>
            <a:r>
              <a:rPr lang="en-US" sz="2400" dirty="0" smtClean="0"/>
              <a:t> community life</a:t>
            </a:r>
          </a:p>
          <a:p>
            <a:pPr marL="0" indent="0">
              <a:buNone/>
            </a:pPr>
            <a:endParaRPr lang="en-US" dirty="0"/>
          </a:p>
          <a:p>
            <a:pPr marL="0" indent="0">
              <a:buNone/>
            </a:pPr>
            <a:endParaRPr lang="en-US" sz="2800" dirty="0">
              <a:solidFill>
                <a:srgbClr val="FF0000"/>
              </a:solidFill>
            </a:endParaRPr>
          </a:p>
        </p:txBody>
      </p:sp>
      <p:sp>
        <p:nvSpPr>
          <p:cNvPr id="4" name="Flowchart: Process 3"/>
          <p:cNvSpPr/>
          <p:nvPr/>
        </p:nvSpPr>
        <p:spPr>
          <a:xfrm>
            <a:off x="208036" y="4928335"/>
            <a:ext cx="8654479" cy="1710267"/>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bg1">
                    <a:lumMod val="95000"/>
                  </a:schemeClr>
                </a:solidFill>
              </a:rPr>
              <a:t>“</a:t>
            </a:r>
            <a:r>
              <a:rPr lang="en-US" i="1" dirty="0">
                <a:solidFill>
                  <a:schemeClr val="bg1">
                    <a:lumMod val="95000"/>
                  </a:schemeClr>
                </a:solidFill>
              </a:rPr>
              <a:t>For Americans with disabilities, no less than for all other citizens, the opportunity to earn a living and be self-supporting is a universally held goal.”</a:t>
            </a:r>
          </a:p>
          <a:p>
            <a:r>
              <a:rPr lang="en-US" dirty="0">
                <a:solidFill>
                  <a:schemeClr val="bg1">
                    <a:lumMod val="95000"/>
                  </a:schemeClr>
                </a:solidFill>
              </a:rPr>
              <a:t>			</a:t>
            </a:r>
            <a:r>
              <a:rPr lang="en-US" sz="1600" dirty="0">
                <a:solidFill>
                  <a:schemeClr val="bg1">
                    <a:lumMod val="95000"/>
                  </a:schemeClr>
                </a:solidFill>
              </a:rPr>
              <a:t>John R. Vaughn, </a:t>
            </a:r>
            <a:r>
              <a:rPr lang="en-US" sz="1600" dirty="0" smtClean="0">
                <a:solidFill>
                  <a:schemeClr val="bg1">
                    <a:lumMod val="95000"/>
                  </a:schemeClr>
                </a:solidFill>
              </a:rPr>
              <a:t>Chairperson, National </a:t>
            </a:r>
            <a:r>
              <a:rPr lang="en-US" sz="1600" dirty="0">
                <a:solidFill>
                  <a:schemeClr val="bg1">
                    <a:lumMod val="95000"/>
                  </a:schemeClr>
                </a:solidFill>
              </a:rPr>
              <a:t>Council on Disabilities Act.</a:t>
            </a:r>
          </a:p>
        </p:txBody>
      </p:sp>
    </p:spTree>
    <p:extLst>
      <p:ext uri="{BB962C8B-B14F-4D97-AF65-F5344CB8AC3E}">
        <p14:creationId xmlns:p14="http://schemas.microsoft.com/office/powerpoint/2010/main" val="3309489353"/>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Transportation Readiness- Sr. Internship</a:t>
            </a:r>
            <a:endParaRPr lang="en-US" dirty="0"/>
          </a:p>
        </p:txBody>
      </p:sp>
      <p:sp>
        <p:nvSpPr>
          <p:cNvPr id="3" name="Content Placeholder 2"/>
          <p:cNvSpPr>
            <a:spLocks noGrp="1"/>
          </p:cNvSpPr>
          <p:nvPr>
            <p:ph sz="quarter" idx="1"/>
          </p:nvPr>
        </p:nvSpPr>
        <p:spPr/>
        <p:txBody>
          <a:bodyPr>
            <a:normAutofit/>
          </a:bodyPr>
          <a:lstStyle/>
          <a:p>
            <a:r>
              <a:rPr lang="en-US" dirty="0" smtClean="0"/>
              <a:t>Students responsible for transportation to/from Internship</a:t>
            </a:r>
          </a:p>
          <a:p>
            <a:endParaRPr lang="en-US" dirty="0" smtClean="0"/>
          </a:p>
          <a:p>
            <a:r>
              <a:rPr lang="en-US" dirty="0" smtClean="0"/>
              <a:t>Public and private options are limited</a:t>
            </a:r>
          </a:p>
          <a:p>
            <a:endParaRPr lang="en-US" dirty="0" smtClean="0"/>
          </a:p>
          <a:p>
            <a:r>
              <a:rPr lang="en-US" dirty="0" smtClean="0"/>
              <a:t>Best method available  in NJ is Access Link</a:t>
            </a:r>
          </a:p>
          <a:p>
            <a:pPr marL="706438" indent="0">
              <a:buFont typeface="Wingdings" pitchFamily="2" charset="2"/>
              <a:buChar char="Ø"/>
            </a:pPr>
            <a:r>
              <a:rPr lang="en-US" sz="2400" dirty="0" smtClean="0"/>
              <a:t>Para transit</a:t>
            </a:r>
          </a:p>
          <a:p>
            <a:pPr marL="706438" indent="0">
              <a:buFont typeface="Wingdings" pitchFamily="2" charset="2"/>
              <a:buChar char="Ø"/>
            </a:pPr>
            <a:r>
              <a:rPr lang="en-US" sz="2400" dirty="0" smtClean="0"/>
              <a:t>Eligibility Based Service</a:t>
            </a:r>
          </a:p>
          <a:p>
            <a:pPr marL="706438" indent="0">
              <a:buNone/>
            </a:pPr>
            <a:endParaRPr lang="en-US" sz="2400" dirty="0" smtClean="0"/>
          </a:p>
          <a:p>
            <a:endParaRPr lang="en-US" dirty="0"/>
          </a:p>
          <a:p>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546034" y="4400325"/>
            <a:ext cx="3259637" cy="2106227"/>
          </a:xfrm>
          <a:prstGeom prst="rect">
            <a:avLst/>
          </a:prstGeom>
        </p:spPr>
      </p:pic>
    </p:spTree>
    <p:extLst>
      <p:ext uri="{BB962C8B-B14F-4D97-AF65-F5344CB8AC3E}">
        <p14:creationId xmlns:p14="http://schemas.microsoft.com/office/powerpoint/2010/main" val="1014237724"/>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1326" y="469151"/>
            <a:ext cx="8534400" cy="550230"/>
          </a:xfrm>
        </p:spPr>
        <p:txBody>
          <a:bodyPr>
            <a:normAutofit fontScale="90000"/>
          </a:bodyPr>
          <a:lstStyle/>
          <a:p>
            <a:r>
              <a:rPr lang="en-US" dirty="0" smtClean="0"/>
              <a:t>Transportation Readiness Support </a:t>
            </a:r>
            <a:endParaRPr lang="en-US" dirty="0"/>
          </a:p>
        </p:txBody>
      </p:sp>
      <p:sp>
        <p:nvSpPr>
          <p:cNvPr id="3" name="Content Placeholder 2"/>
          <p:cNvSpPr>
            <a:spLocks noGrp="1"/>
          </p:cNvSpPr>
          <p:nvPr>
            <p:ph sz="quarter" idx="1"/>
          </p:nvPr>
        </p:nvSpPr>
        <p:spPr/>
        <p:txBody>
          <a:bodyPr>
            <a:normAutofit fontScale="92500" lnSpcReduction="20000"/>
          </a:bodyPr>
          <a:lstStyle/>
          <a:p>
            <a:r>
              <a:rPr lang="en-US" dirty="0" smtClean="0"/>
              <a:t>Model after S.O.E. Student Teaching Class</a:t>
            </a:r>
          </a:p>
          <a:p>
            <a:pPr marL="0" indent="0">
              <a:buNone/>
            </a:pPr>
            <a:endParaRPr lang="en-US" dirty="0" smtClean="0"/>
          </a:p>
          <a:p>
            <a:r>
              <a:rPr lang="en-US" dirty="0"/>
              <a:t>Cooperative and Collaborative Learning </a:t>
            </a:r>
            <a:endParaRPr lang="en-US" dirty="0" smtClean="0"/>
          </a:p>
          <a:p>
            <a:endParaRPr lang="en-US" dirty="0"/>
          </a:p>
          <a:p>
            <a:r>
              <a:rPr lang="en-US" dirty="0" smtClean="0"/>
              <a:t>L.I.F.E  class incorporate peer modeling and mentoring to:</a:t>
            </a:r>
          </a:p>
          <a:p>
            <a:endParaRPr lang="en-US" dirty="0" smtClean="0"/>
          </a:p>
          <a:p>
            <a:pPr>
              <a:buFont typeface="Wingdings" pitchFamily="2" charset="2"/>
              <a:buChar char="Ø"/>
            </a:pPr>
            <a:r>
              <a:rPr lang="en-US" dirty="0" smtClean="0"/>
              <a:t>Increase understanding of service</a:t>
            </a:r>
          </a:p>
          <a:p>
            <a:pPr>
              <a:buFont typeface="Wingdings" pitchFamily="2" charset="2"/>
              <a:buChar char="Ø"/>
            </a:pPr>
            <a:r>
              <a:rPr lang="en-US" dirty="0" smtClean="0"/>
              <a:t>Support application process/procedures</a:t>
            </a:r>
          </a:p>
          <a:p>
            <a:pPr>
              <a:buFont typeface="Wingdings" pitchFamily="2" charset="2"/>
              <a:buChar char="Ø"/>
            </a:pPr>
            <a:r>
              <a:rPr lang="en-US" dirty="0" smtClean="0"/>
              <a:t>Develop skills  for interview process</a:t>
            </a:r>
          </a:p>
          <a:p>
            <a:pPr>
              <a:buFont typeface="Wingdings" pitchFamily="2" charset="2"/>
              <a:buChar char="Ø"/>
            </a:pPr>
            <a:r>
              <a:rPr lang="en-US" dirty="0" smtClean="0"/>
              <a:t>Understand/practice reservation system</a:t>
            </a:r>
          </a:p>
          <a:p>
            <a:pPr>
              <a:buFont typeface="Wingdings" pitchFamily="2" charset="2"/>
              <a:buChar char="Ø"/>
            </a:pPr>
            <a:r>
              <a:rPr lang="en-US" dirty="0" smtClean="0"/>
              <a:t>Share best practices and tips</a:t>
            </a:r>
          </a:p>
          <a:p>
            <a:pPr>
              <a:buFontTx/>
              <a:buChar char="-"/>
            </a:pPr>
            <a:endParaRPr lang="en-US" dirty="0"/>
          </a:p>
          <a:p>
            <a:pPr>
              <a:buFontTx/>
              <a:buChar char="-"/>
            </a:pPr>
            <a:endParaRPr lang="en-US" dirty="0" smtClean="0"/>
          </a:p>
        </p:txBody>
      </p:sp>
    </p:spTree>
    <p:extLst>
      <p:ext uri="{BB962C8B-B14F-4D97-AF65-F5344CB8AC3E}">
        <p14:creationId xmlns:p14="http://schemas.microsoft.com/office/powerpoint/2010/main" val="3546588555"/>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Peer Learning- Sr. Internship Skills</a:t>
            </a:r>
            <a:endParaRPr lang="en-US" dirty="0"/>
          </a:p>
        </p:txBody>
      </p:sp>
      <p:sp>
        <p:nvSpPr>
          <p:cNvPr id="3" name="Content Placeholder 2"/>
          <p:cNvSpPr>
            <a:spLocks noGrp="1"/>
          </p:cNvSpPr>
          <p:nvPr>
            <p:ph sz="quarter" idx="1"/>
          </p:nvPr>
        </p:nvSpPr>
        <p:spPr>
          <a:xfrm>
            <a:off x="218661" y="1527047"/>
            <a:ext cx="8587011" cy="4863813"/>
          </a:xfrm>
        </p:spPr>
        <p:txBody>
          <a:bodyPr>
            <a:normAutofit lnSpcReduction="10000"/>
          </a:bodyPr>
          <a:lstStyle/>
          <a:p>
            <a:pPr marL="0" indent="0" algn="ctr">
              <a:buNone/>
            </a:pPr>
            <a:r>
              <a:rPr lang="en-US" sz="2400" i="1" dirty="0" smtClean="0">
                <a:solidFill>
                  <a:srgbClr val="C00000"/>
                </a:solidFill>
              </a:rPr>
              <a:t>Peer </a:t>
            </a:r>
            <a:r>
              <a:rPr lang="en-US" sz="2400" i="1" dirty="0">
                <a:solidFill>
                  <a:srgbClr val="C00000"/>
                </a:solidFill>
              </a:rPr>
              <a:t>learning gives students considerably more practice than traditional teaching and learning methods in taking responsibility for their own learning </a:t>
            </a:r>
            <a:r>
              <a:rPr lang="en-US" sz="2400" i="1" dirty="0" smtClean="0">
                <a:solidFill>
                  <a:srgbClr val="C00000"/>
                </a:solidFill>
              </a:rPr>
              <a:t>and</a:t>
            </a:r>
            <a:r>
              <a:rPr lang="en-US" sz="2400" i="1" dirty="0">
                <a:solidFill>
                  <a:srgbClr val="C00000"/>
                </a:solidFill>
              </a:rPr>
              <a:t>, more generally, learning </a:t>
            </a:r>
            <a:r>
              <a:rPr lang="en-US" sz="2400" i="1" dirty="0" smtClean="0">
                <a:solidFill>
                  <a:srgbClr val="C00000"/>
                </a:solidFill>
              </a:rPr>
              <a:t>how</a:t>
            </a:r>
            <a:r>
              <a:rPr lang="en-US" i="1" dirty="0" smtClean="0">
                <a:solidFill>
                  <a:srgbClr val="C00000"/>
                </a:solidFill>
              </a:rPr>
              <a:t>.</a:t>
            </a:r>
          </a:p>
          <a:p>
            <a:endParaRPr lang="en-US" dirty="0" smtClean="0"/>
          </a:p>
          <a:p>
            <a:endParaRPr lang="en-US" dirty="0"/>
          </a:p>
          <a:p>
            <a:endParaRPr lang="en-US" dirty="0" smtClean="0"/>
          </a:p>
          <a:p>
            <a:endParaRPr lang="en-US" dirty="0"/>
          </a:p>
          <a:p>
            <a:pPr marL="0" indent="0">
              <a:buNone/>
            </a:pPr>
            <a:r>
              <a:rPr lang="en-US" sz="1600" dirty="0" smtClean="0"/>
              <a:t> </a:t>
            </a:r>
          </a:p>
          <a:p>
            <a:pPr marL="0" indent="0">
              <a:buNone/>
            </a:pPr>
            <a:endParaRPr lang="en-US" sz="1600" i="1" dirty="0" smtClean="0"/>
          </a:p>
          <a:p>
            <a:pPr marL="0" indent="0">
              <a:buNone/>
            </a:pPr>
            <a:endParaRPr lang="en-US" sz="1600" i="1" dirty="0" smtClean="0"/>
          </a:p>
          <a:p>
            <a:pPr marL="0" indent="0">
              <a:buNone/>
            </a:pPr>
            <a:endParaRPr lang="en-US" sz="1600" i="1" dirty="0"/>
          </a:p>
          <a:p>
            <a:pPr marL="0" indent="0">
              <a:buNone/>
            </a:pPr>
            <a:r>
              <a:rPr lang="en-US" sz="1600" i="1" dirty="0" smtClean="0"/>
              <a:t>(</a:t>
            </a:r>
            <a:r>
              <a:rPr lang="en-US" sz="1200" i="1" dirty="0" smtClean="0"/>
              <a:t>Making </a:t>
            </a:r>
            <a:r>
              <a:rPr lang="en-US" sz="1200" i="1" dirty="0"/>
              <a:t>the move to peer learning, in Peer Learning in Higher Education: Learning From &amp; With Each Other, </a:t>
            </a:r>
            <a:r>
              <a:rPr lang="en-US" sz="1200" i="1" dirty="0" smtClean="0"/>
              <a:t>by </a:t>
            </a:r>
            <a:r>
              <a:rPr lang="en-US" sz="1200" i="1" dirty="0"/>
              <a:t>David Boud, Ruth Cohen &amp; Jane Sampson</a:t>
            </a:r>
            <a:r>
              <a:rPr lang="en-US" sz="1200" i="1" dirty="0" smtClean="0"/>
              <a:t>.)</a:t>
            </a:r>
            <a:endParaRPr lang="en-US" sz="1200" i="1" dirty="0"/>
          </a:p>
        </p:txBody>
      </p:sp>
      <p:pic>
        <p:nvPicPr>
          <p:cNvPr id="4" name="Content Placeholder 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36104" y="3142796"/>
            <a:ext cx="3011557" cy="2249373"/>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492486" y="3116574"/>
            <a:ext cx="2985437" cy="2229863"/>
          </a:xfrm>
          <a:prstGeom prst="rect">
            <a:avLst/>
          </a:prstGeom>
        </p:spPr>
      </p:pic>
    </p:spTree>
    <p:extLst>
      <p:ext uri="{BB962C8B-B14F-4D97-AF65-F5344CB8AC3E}">
        <p14:creationId xmlns:p14="http://schemas.microsoft.com/office/powerpoint/2010/main" val="893252636"/>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Peer Review- Application and Interview</a:t>
            </a:r>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234070" y="2965296"/>
            <a:ext cx="4426610" cy="3306295"/>
          </a:xfrm>
          <a:prstGeom prst="rect">
            <a:avLst/>
          </a:prstGeom>
        </p:spPr>
      </p:pic>
      <p:sp>
        <p:nvSpPr>
          <p:cNvPr id="3" name="Content Placeholder 2"/>
          <p:cNvSpPr>
            <a:spLocks noGrp="1"/>
          </p:cNvSpPr>
          <p:nvPr>
            <p:ph sz="quarter" idx="1"/>
          </p:nvPr>
        </p:nvSpPr>
        <p:spPr/>
        <p:txBody>
          <a:bodyPr/>
          <a:lstStyle/>
          <a:p>
            <a:r>
              <a:rPr lang="en-US" dirty="0" smtClean="0"/>
              <a:t>Process</a:t>
            </a:r>
          </a:p>
          <a:p>
            <a:r>
              <a:rPr lang="en-US" dirty="0" smtClean="0"/>
              <a:t>Questions</a:t>
            </a:r>
          </a:p>
          <a:p>
            <a:r>
              <a:rPr lang="en-US" dirty="0" smtClean="0"/>
              <a:t>Important Information</a:t>
            </a:r>
          </a:p>
          <a:p>
            <a:endParaRPr lang="en-US" dirty="0"/>
          </a:p>
        </p:txBody>
      </p:sp>
    </p:spTree>
    <p:extLst>
      <p:ext uri="{BB962C8B-B14F-4D97-AF65-F5344CB8AC3E}">
        <p14:creationId xmlns:p14="http://schemas.microsoft.com/office/powerpoint/2010/main" val="2511689371"/>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45440"/>
          </a:xfrm>
        </p:spPr>
        <p:txBody>
          <a:bodyPr>
            <a:normAutofit/>
          </a:bodyPr>
          <a:lstStyle/>
          <a:p>
            <a:pPr algn="ctr"/>
            <a:r>
              <a:rPr lang="en-US" sz="4000" dirty="0" smtClean="0"/>
              <a:t>CCS Components</a:t>
            </a:r>
            <a:endParaRPr lang="en-US" sz="4000" dirty="0"/>
          </a:p>
        </p:txBody>
      </p:sp>
      <p:sp>
        <p:nvSpPr>
          <p:cNvPr id="3" name="Content Placeholder 2"/>
          <p:cNvSpPr>
            <a:spLocks noGrp="1"/>
          </p:cNvSpPr>
          <p:nvPr>
            <p:ph sz="quarter" idx="1"/>
          </p:nvPr>
        </p:nvSpPr>
        <p:spPr>
          <a:xfrm>
            <a:off x="1792941" y="1688473"/>
            <a:ext cx="6472518" cy="4536120"/>
          </a:xfrm>
        </p:spPr>
        <p:txBody>
          <a:bodyPr>
            <a:normAutofit/>
          </a:bodyPr>
          <a:lstStyle/>
          <a:p>
            <a:pPr marL="274320" lvl="1" indent="0">
              <a:buNone/>
            </a:pPr>
            <a:r>
              <a:rPr lang="en-US" sz="2800" b="1" dirty="0" smtClean="0">
                <a:solidFill>
                  <a:schemeClr val="tx1"/>
                </a:solidFill>
              </a:rPr>
              <a:t>Liberal Learning</a:t>
            </a:r>
          </a:p>
          <a:p>
            <a:pPr lvl="1">
              <a:buFont typeface="Wingdings" pitchFamily="2" charset="2"/>
              <a:buChar char="§"/>
            </a:pPr>
            <a:r>
              <a:rPr lang="en-US" dirty="0" smtClean="0">
                <a:solidFill>
                  <a:schemeClr val="tx1"/>
                </a:solidFill>
              </a:rPr>
              <a:t>CCS Core Curriculum</a:t>
            </a:r>
          </a:p>
          <a:p>
            <a:pPr lvl="1">
              <a:buFont typeface="Wingdings" pitchFamily="2" charset="2"/>
              <a:buChar char="§"/>
            </a:pPr>
            <a:r>
              <a:rPr lang="en-US" dirty="0" smtClean="0">
                <a:solidFill>
                  <a:schemeClr val="tx1"/>
                </a:solidFill>
              </a:rPr>
              <a:t>Inclusive TCNJ coursework </a:t>
            </a:r>
          </a:p>
          <a:p>
            <a:pPr marL="0" indent="0">
              <a:buNone/>
            </a:pPr>
            <a:r>
              <a:rPr lang="en-US" sz="2800" b="1" dirty="0" smtClean="0"/>
              <a:t>  Career Exploration</a:t>
            </a:r>
          </a:p>
          <a:p>
            <a:pPr lvl="1">
              <a:buFont typeface="Wingdings" pitchFamily="2" charset="2"/>
              <a:buChar char="§"/>
            </a:pPr>
            <a:r>
              <a:rPr lang="en-US" dirty="0" smtClean="0">
                <a:solidFill>
                  <a:schemeClr val="tx1"/>
                </a:solidFill>
              </a:rPr>
              <a:t>Academic Component </a:t>
            </a:r>
          </a:p>
          <a:p>
            <a:pPr lvl="1">
              <a:buFont typeface="Wingdings" pitchFamily="2" charset="2"/>
              <a:buChar char="§"/>
            </a:pPr>
            <a:r>
              <a:rPr lang="en-US" dirty="0" smtClean="0">
                <a:solidFill>
                  <a:schemeClr val="tx1"/>
                </a:solidFill>
              </a:rPr>
              <a:t>On campus practicum</a:t>
            </a:r>
          </a:p>
          <a:p>
            <a:pPr lvl="1">
              <a:buFont typeface="Wingdings" pitchFamily="2" charset="2"/>
              <a:buChar char="§"/>
            </a:pPr>
            <a:r>
              <a:rPr lang="en-US" dirty="0" smtClean="0">
                <a:solidFill>
                  <a:schemeClr val="tx1"/>
                </a:solidFill>
              </a:rPr>
              <a:t>Community Internship</a:t>
            </a:r>
          </a:p>
          <a:p>
            <a:pPr marL="0" indent="0">
              <a:buNone/>
            </a:pPr>
            <a:r>
              <a:rPr lang="en-US" sz="2800" b="1" dirty="0" smtClean="0"/>
              <a:t>Socialization/Self </a:t>
            </a:r>
            <a:r>
              <a:rPr lang="en-US" sz="2800" b="1" dirty="0"/>
              <a:t>D</a:t>
            </a:r>
            <a:r>
              <a:rPr lang="en-US" sz="2800" b="1" dirty="0" smtClean="0"/>
              <a:t>etermination</a:t>
            </a:r>
          </a:p>
          <a:p>
            <a:pPr lvl="1">
              <a:buFont typeface="Wingdings" pitchFamily="2" charset="2"/>
              <a:buChar char="§"/>
            </a:pPr>
            <a:r>
              <a:rPr lang="en-US" dirty="0" smtClean="0">
                <a:solidFill>
                  <a:schemeClr val="tx1"/>
                </a:solidFill>
              </a:rPr>
              <a:t>Extracurricular activities</a:t>
            </a:r>
          </a:p>
          <a:p>
            <a:pPr lvl="1">
              <a:buFont typeface="Wingdings" pitchFamily="2" charset="2"/>
              <a:buChar char="§"/>
            </a:pPr>
            <a:r>
              <a:rPr lang="en-US" dirty="0" smtClean="0">
                <a:solidFill>
                  <a:schemeClr val="tx1"/>
                </a:solidFill>
              </a:rPr>
              <a:t>Independent living</a:t>
            </a:r>
            <a:endParaRPr lang="en-US" dirty="0">
              <a:solidFill>
                <a:schemeClr val="tx1"/>
              </a:solidFill>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34469" y="1258167"/>
            <a:ext cx="1830070" cy="2437652"/>
          </a:xfrm>
          <a:prstGeom prst="rect">
            <a:avLst/>
          </a:prstGeom>
          <a:ln>
            <a:noFill/>
          </a:ln>
          <a:effectLst>
            <a:softEdge rad="112500"/>
          </a:effectLst>
        </p:spPr>
      </p:pic>
      <p:pic>
        <p:nvPicPr>
          <p:cNvPr id="9" name="Picture 8"/>
          <p:cNvPicPr>
            <a:picLocks noChangeAspect="1"/>
          </p:cNvPicPr>
          <p:nvPr/>
        </p:nvPicPr>
        <p:blipFill>
          <a:blip r:embed="rId3"/>
          <a:stretch>
            <a:fillRect/>
          </a:stretch>
        </p:blipFill>
        <p:spPr>
          <a:xfrm>
            <a:off x="6562164" y="2167330"/>
            <a:ext cx="2375647" cy="2205816"/>
          </a:xfrm>
          <a:prstGeom prst="rect">
            <a:avLst/>
          </a:prstGeom>
          <a:ln>
            <a:noFill/>
          </a:ln>
          <a:effectLst>
            <a:softEdge rad="112500"/>
          </a:effectLst>
        </p:spPr>
      </p:pic>
    </p:spTree>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1272" y="353861"/>
            <a:ext cx="8534400" cy="758952"/>
          </a:xfrm>
        </p:spPr>
        <p:txBody>
          <a:bodyPr>
            <a:normAutofit fontScale="90000"/>
          </a:bodyPr>
          <a:lstStyle/>
          <a:p>
            <a:r>
              <a:rPr lang="en-US" dirty="0" smtClean="0"/>
              <a:t>Peer Insight</a:t>
            </a:r>
            <a:br>
              <a:rPr lang="en-US" dirty="0" smtClean="0"/>
            </a:br>
            <a:r>
              <a:rPr lang="en-US" dirty="0" smtClean="0"/>
              <a:t>Understanding of </a:t>
            </a:r>
            <a:r>
              <a:rPr lang="en-US" dirty="0" err="1" smtClean="0"/>
              <a:t>Accesslink</a:t>
            </a:r>
            <a:r>
              <a:rPr lang="en-US" dirty="0" smtClean="0"/>
              <a:t> Service</a:t>
            </a:r>
            <a:endParaRPr lang="en-US" dirty="0"/>
          </a:p>
        </p:txBody>
      </p:sp>
      <p:sp>
        <p:nvSpPr>
          <p:cNvPr id="3" name="Content Placeholder 2"/>
          <p:cNvSpPr>
            <a:spLocks noGrp="1"/>
          </p:cNvSpPr>
          <p:nvPr>
            <p:ph sz="quarter" idx="1"/>
          </p:nvPr>
        </p:nvSpPr>
        <p:spPr/>
        <p:txBody>
          <a:bodyPr/>
          <a:lstStyle/>
          <a:p>
            <a:r>
              <a:rPr lang="en-US" dirty="0" smtClean="0"/>
              <a:t>Current Peer users created</a:t>
            </a:r>
          </a:p>
          <a:p>
            <a:pPr>
              <a:buFont typeface="Wingdings" panose="05000000000000000000" pitchFamily="2" charset="2"/>
              <a:buChar char="Ø"/>
            </a:pPr>
            <a:r>
              <a:rPr lang="en-US" sz="2400" dirty="0" smtClean="0"/>
              <a:t>Reservation Video</a:t>
            </a:r>
          </a:p>
          <a:p>
            <a:pPr>
              <a:buFont typeface="Wingdings" panose="05000000000000000000" pitchFamily="2" charset="2"/>
              <a:buChar char="Ø"/>
            </a:pPr>
            <a:r>
              <a:rPr lang="en-US" sz="2400" dirty="0" smtClean="0"/>
              <a:t>Reservation Recording</a:t>
            </a:r>
          </a:p>
          <a:p>
            <a:pPr>
              <a:buFont typeface="Wingdings" panose="05000000000000000000" pitchFamily="2" charset="2"/>
              <a:buChar char="Ø"/>
            </a:pPr>
            <a:r>
              <a:rPr lang="en-US" sz="2400" dirty="0" smtClean="0"/>
              <a:t>In class demonstrations</a:t>
            </a:r>
          </a:p>
          <a:p>
            <a:pPr marL="0" indent="0">
              <a:buNone/>
            </a:pPr>
            <a:endParaRPr lang="en-US" dirty="0" smtClean="0"/>
          </a:p>
          <a:p>
            <a:pPr>
              <a:buFont typeface="Wingdings" panose="05000000000000000000" pitchFamily="2" charset="2"/>
              <a:buChar char="q"/>
            </a:pPr>
            <a:r>
              <a:rPr lang="en-US" dirty="0" smtClean="0"/>
              <a:t>Demonstrate Process</a:t>
            </a:r>
          </a:p>
          <a:p>
            <a:pPr>
              <a:buFont typeface="Wingdings" panose="05000000000000000000" pitchFamily="2" charset="2"/>
              <a:buChar char="q"/>
            </a:pPr>
            <a:r>
              <a:rPr lang="en-US" dirty="0" smtClean="0"/>
              <a:t>Assist in Problem Solving</a:t>
            </a:r>
          </a:p>
          <a:p>
            <a:pPr>
              <a:buFont typeface="Wingdings" panose="05000000000000000000" pitchFamily="2" charset="2"/>
              <a:buChar char="q"/>
            </a:pPr>
            <a:r>
              <a:rPr lang="en-US" dirty="0" smtClean="0"/>
              <a:t>Allow for Role Playing</a:t>
            </a:r>
          </a:p>
          <a:p>
            <a:pPr>
              <a:buFont typeface="Wingdings" panose="05000000000000000000" pitchFamily="2" charset="2"/>
              <a:buChar char="q"/>
            </a:pPr>
            <a:endParaRPr lang="en-US" dirty="0" smtClean="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1876" y="2818355"/>
            <a:ext cx="4233796" cy="3175347"/>
          </a:xfrm>
          <a:prstGeom prst="rect">
            <a:avLst/>
          </a:prstGeom>
        </p:spPr>
      </p:pic>
    </p:spTree>
    <p:extLst>
      <p:ext uri="{BB962C8B-B14F-4D97-AF65-F5344CB8AC3E}">
        <p14:creationId xmlns:p14="http://schemas.microsoft.com/office/powerpoint/2010/main" val="159804876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Peer Tips and Tricks</a:t>
            </a:r>
            <a:endParaRPr lang="en-US" dirty="0"/>
          </a:p>
        </p:txBody>
      </p:sp>
      <p:pic>
        <p:nvPicPr>
          <p:cNvPr id="9" name="Content Placeholder 8" descr="AccessLinkScripts.docx - Microsoft Word"/>
          <p:cNvPicPr>
            <a:picLocks noGrp="1" noChangeAspect="1"/>
          </p:cNvPicPr>
          <p:nvPr>
            <p:ph sz="half" idx="1"/>
          </p:nvPr>
        </p:nvPicPr>
        <p:blipFill>
          <a:blip r:embed="rId2">
            <a:extLst>
              <a:ext uri="{28A0092B-C50C-407E-A947-70E740481C1C}">
                <a14:useLocalDpi xmlns:a14="http://schemas.microsoft.com/office/drawing/2010/main"/>
              </a:ext>
            </a:extLst>
          </a:blip>
          <a:stretch>
            <a:fillRect/>
          </a:stretch>
        </p:blipFill>
        <p:spPr>
          <a:xfrm>
            <a:off x="152531" y="1282148"/>
            <a:ext cx="6048262" cy="4084982"/>
          </a:xfrm>
        </p:spPr>
      </p:pic>
      <p:pic>
        <p:nvPicPr>
          <p:cNvPr id="10" name="Content Placeholder 9"/>
          <p:cNvPicPr>
            <a:picLocks noGrp="1" noChangeAspect="1"/>
          </p:cNvPicPr>
          <p:nvPr>
            <p:ph sz="half" idx="2"/>
          </p:nvPr>
        </p:nvPicPr>
        <p:blipFill>
          <a:blip r:embed="rId3" cstate="print">
            <a:extLst>
              <a:ext uri="{28A0092B-C50C-407E-A947-70E740481C1C}">
                <a14:useLocalDpi xmlns:a14="http://schemas.microsoft.com/office/drawing/2010/main"/>
              </a:ext>
            </a:extLst>
          </a:blip>
          <a:stretch>
            <a:fillRect/>
          </a:stretch>
        </p:blipFill>
        <p:spPr>
          <a:xfrm>
            <a:off x="5324999" y="1878495"/>
            <a:ext cx="3511153" cy="4681538"/>
          </a:xfrm>
        </p:spPr>
      </p:pic>
    </p:spTree>
    <p:extLst>
      <p:ext uri="{BB962C8B-B14F-4D97-AF65-F5344CB8AC3E}">
        <p14:creationId xmlns:p14="http://schemas.microsoft.com/office/powerpoint/2010/main" val="1288189936"/>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301752" y="1404731"/>
            <a:ext cx="4040188" cy="732974"/>
          </a:xfrm>
        </p:spPr>
        <p:txBody>
          <a:bodyPr/>
          <a:lstStyle/>
          <a:p>
            <a:r>
              <a:rPr lang="en-US" dirty="0"/>
              <a:t>Open Discussion</a:t>
            </a:r>
          </a:p>
          <a:p>
            <a:endParaRPr lang="en-US" dirty="0"/>
          </a:p>
        </p:txBody>
      </p:sp>
      <p:sp>
        <p:nvSpPr>
          <p:cNvPr id="3" name="Text Placeholder 2"/>
          <p:cNvSpPr>
            <a:spLocks noGrp="1"/>
          </p:cNvSpPr>
          <p:nvPr>
            <p:ph type="body" sz="half" idx="3"/>
          </p:nvPr>
        </p:nvSpPr>
        <p:spPr>
          <a:xfrm>
            <a:off x="4907013" y="1256503"/>
            <a:ext cx="4041775" cy="731520"/>
          </a:xfrm>
        </p:spPr>
        <p:txBody>
          <a:bodyPr/>
          <a:lstStyle/>
          <a:p>
            <a:r>
              <a:rPr lang="en-US" dirty="0" smtClean="0"/>
              <a:t>Practice Activities/Review</a:t>
            </a:r>
            <a:endParaRPr lang="en-US" dirty="0"/>
          </a:p>
        </p:txBody>
      </p:sp>
      <p:pic>
        <p:nvPicPr>
          <p:cNvPr id="7" name="IMG_0766.MOV">
            <a:hlinkClick r:id="" action="ppaction://media"/>
          </p:cNvPr>
          <p:cNvPicPr>
            <a:picLocks noGrp="1" noChangeAspect="1"/>
          </p:cNvPicPr>
          <p:nvPr>
            <p:ph sz="quarter" idx="2"/>
            <a:videoFile r:link="rId2"/>
            <p:extLst>
              <p:ext uri="{DAA4B4D4-6D71-4841-9C94-3DE7FCFB9230}">
                <p14:media xmlns:p14="http://schemas.microsoft.com/office/powerpoint/2010/main" r:embed="rId1"/>
              </p:ext>
            </p:extLst>
          </p:nvPr>
        </p:nvPicPr>
        <p:blipFill>
          <a:blip r:embed="rId4"/>
          <a:stretch>
            <a:fillRect/>
          </a:stretch>
        </p:blipFill>
        <p:spPr>
          <a:xfrm>
            <a:off x="903494" y="2256974"/>
            <a:ext cx="2163763" cy="3817937"/>
          </a:xfrm>
        </p:spPr>
      </p:pic>
      <p:sp>
        <p:nvSpPr>
          <p:cNvPr id="6" name="Title 5"/>
          <p:cNvSpPr>
            <a:spLocks noGrp="1"/>
          </p:cNvSpPr>
          <p:nvPr>
            <p:ph type="title"/>
          </p:nvPr>
        </p:nvSpPr>
        <p:spPr/>
        <p:txBody>
          <a:bodyPr/>
          <a:lstStyle/>
          <a:p>
            <a:r>
              <a:rPr lang="en-US" dirty="0" smtClean="0"/>
              <a:t>Peer Reinforcement Activities</a:t>
            </a:r>
            <a:endParaRPr lang="en-US" dirty="0"/>
          </a:p>
        </p:txBody>
      </p:sp>
      <p:pic>
        <p:nvPicPr>
          <p:cNvPr id="10" name="Picture 9" descr="TermsPart4.pdf - Adobe Reade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794377" y="2256974"/>
            <a:ext cx="4111272" cy="4174434"/>
          </a:xfrm>
          <a:prstGeom prst="rect">
            <a:avLst/>
          </a:prstGeom>
        </p:spPr>
      </p:pic>
    </p:spTree>
    <p:extLst>
      <p:ext uri="{BB962C8B-B14F-4D97-AF65-F5344CB8AC3E}">
        <p14:creationId xmlns:p14="http://schemas.microsoft.com/office/powerpoint/2010/main" val="2065042672"/>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1326" y="387626"/>
            <a:ext cx="8534400" cy="758952"/>
          </a:xfrm>
        </p:spPr>
        <p:txBody>
          <a:bodyPr>
            <a:noAutofit/>
          </a:bodyPr>
          <a:lstStyle/>
          <a:p>
            <a:r>
              <a:rPr lang="en-US" sz="2000" b="1" dirty="0"/>
              <a:t/>
            </a:r>
            <a:br>
              <a:rPr lang="en-US" sz="2000" b="1" dirty="0"/>
            </a:br>
            <a:r>
              <a:rPr lang="en-US" sz="2000" dirty="0" smtClean="0"/>
              <a:t/>
            </a:r>
            <a:br>
              <a:rPr lang="en-US" sz="2000" dirty="0" smtClean="0"/>
            </a:br>
            <a:r>
              <a:rPr lang="en-US" sz="2400" dirty="0"/>
              <a:t>Senior Internship- Class of </a:t>
            </a:r>
            <a:r>
              <a:rPr lang="en-US" sz="2400" dirty="0" smtClean="0"/>
              <a:t>2014</a:t>
            </a:r>
            <a:br>
              <a:rPr lang="en-US" sz="2400" dirty="0" smtClean="0"/>
            </a:br>
            <a:r>
              <a:rPr lang="en-US" sz="2400" b="1" dirty="0" smtClean="0"/>
              <a:t>Tools </a:t>
            </a:r>
            <a:r>
              <a:rPr lang="en-US" sz="2400" b="1" dirty="0"/>
              <a:t>for Success, Independence and Sustainability</a:t>
            </a:r>
            <a:endParaRPr lang="en-US" sz="2400" dirty="0"/>
          </a:p>
        </p:txBody>
      </p:sp>
      <p:sp>
        <p:nvSpPr>
          <p:cNvPr id="4" name="Content Placeholder 3"/>
          <p:cNvSpPr>
            <a:spLocks noGrp="1"/>
          </p:cNvSpPr>
          <p:nvPr>
            <p:ph sz="quarter" idx="1"/>
          </p:nvPr>
        </p:nvSpPr>
        <p:spPr>
          <a:xfrm>
            <a:off x="192421" y="1381539"/>
            <a:ext cx="8503920" cy="4657874"/>
          </a:xfrm>
        </p:spPr>
        <p:txBody>
          <a:bodyPr>
            <a:normAutofit/>
          </a:bodyPr>
          <a:lstStyle/>
          <a:p>
            <a:pPr marL="0" indent="0">
              <a:buNone/>
            </a:pPr>
            <a:endParaRPr lang="en-US" dirty="0" smtClean="0"/>
          </a:p>
          <a:p>
            <a:pPr marL="0" indent="0">
              <a:buNone/>
            </a:pPr>
            <a:r>
              <a:rPr lang="en-US" dirty="0" smtClean="0"/>
              <a:t>“</a:t>
            </a:r>
            <a:r>
              <a:rPr lang="en-US" sz="2400" i="1" dirty="0" smtClean="0"/>
              <a:t>Higher </a:t>
            </a:r>
            <a:r>
              <a:rPr lang="en-US" sz="2400" i="1" dirty="0"/>
              <a:t>education leads to a variety of personal </a:t>
            </a:r>
          </a:p>
          <a:p>
            <a:pPr marL="0" indent="0">
              <a:buNone/>
            </a:pPr>
            <a:r>
              <a:rPr lang="en-US" sz="2400" i="1" dirty="0"/>
              <a:t>and financial benefits, and is an integral part of </a:t>
            </a:r>
          </a:p>
          <a:p>
            <a:pPr marL="0" indent="0">
              <a:buNone/>
            </a:pPr>
            <a:r>
              <a:rPr lang="en-US" sz="2400" i="1" dirty="0"/>
              <a:t>establishing a successful career path and enhancing </a:t>
            </a:r>
          </a:p>
          <a:p>
            <a:pPr marL="0" indent="0">
              <a:buNone/>
            </a:pPr>
            <a:r>
              <a:rPr lang="en-US" sz="2400" i="1" dirty="0"/>
              <a:t>earnings over a </a:t>
            </a:r>
            <a:r>
              <a:rPr lang="en-US" sz="2400" i="1" dirty="0" smtClean="0"/>
              <a:t>lifetime.”  </a:t>
            </a:r>
            <a:r>
              <a:rPr lang="en-US" sz="1800" dirty="0"/>
              <a:t>(Carnevale, Rose, &amp; Cheah, 2011)</a:t>
            </a:r>
            <a:endParaRPr lang="en-US" sz="1800" dirty="0" smtClean="0"/>
          </a:p>
          <a:p>
            <a:endParaRPr lang="en-US" dirty="0"/>
          </a:p>
          <a:p>
            <a:endParaRPr lang="en-US" dirty="0" smtClean="0"/>
          </a:p>
          <a:p>
            <a:endParaRPr lang="en-US" dirty="0"/>
          </a:p>
          <a:p>
            <a:endParaRPr lang="en-US" dirty="0" smtClean="0"/>
          </a:p>
          <a:p>
            <a:endParaRPr lang="en-US" dirty="0"/>
          </a:p>
          <a:p>
            <a:endParaRPr lang="en-US" dirty="0" smtClean="0"/>
          </a:p>
        </p:txBody>
      </p:sp>
      <p:pic>
        <p:nvPicPr>
          <p:cNvPr id="3" name="Picture 2"/>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20413" y="3935384"/>
            <a:ext cx="2828790" cy="2112862"/>
          </a:xfrm>
          <a:prstGeom prst="rect">
            <a:avLst/>
          </a:prstGeom>
        </p:spPr>
      </p:pic>
      <p:pic>
        <p:nvPicPr>
          <p:cNvPr id="6" name="Picture 5" descr="2014-04-25 09"/>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444381" y="3935384"/>
            <a:ext cx="3145735" cy="234320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569055484"/>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 &amp; Answers</a:t>
            </a:r>
            <a:endParaRPr lang="en-US" dirty="0"/>
          </a:p>
        </p:txBody>
      </p:sp>
      <p:sp>
        <p:nvSpPr>
          <p:cNvPr id="3" name="Content Placeholder 2"/>
          <p:cNvSpPr>
            <a:spLocks noGrp="1"/>
          </p:cNvSpPr>
          <p:nvPr>
            <p:ph sz="quarter" idx="1"/>
          </p:nvPr>
        </p:nvSpPr>
        <p:spPr/>
        <p:txBody>
          <a:bodyPr/>
          <a:lstStyle/>
          <a:p>
            <a:r>
              <a:rPr lang="en-US" dirty="0" smtClean="0"/>
              <a:t>For More Information</a:t>
            </a:r>
          </a:p>
          <a:p>
            <a:pPr marL="0" indent="0">
              <a:buNone/>
            </a:pPr>
            <a:endParaRPr lang="en-US" dirty="0"/>
          </a:p>
          <a:p>
            <a:pPr>
              <a:buFont typeface="Wingdings" panose="05000000000000000000" pitchFamily="2" charset="2"/>
              <a:buChar char="ü"/>
            </a:pPr>
            <a:r>
              <a:rPr lang="en-US" dirty="0" smtClean="0"/>
              <a:t>Rick Blumberg – blumberg@tcnj.edu</a:t>
            </a:r>
          </a:p>
          <a:p>
            <a:pPr>
              <a:buFont typeface="Wingdings" panose="05000000000000000000" pitchFamily="2" charset="2"/>
              <a:buChar char="ü"/>
            </a:pPr>
            <a:endParaRPr lang="en-US" dirty="0"/>
          </a:p>
          <a:p>
            <a:pPr>
              <a:buFont typeface="Wingdings" panose="05000000000000000000" pitchFamily="2" charset="2"/>
              <a:buChar char="ü"/>
            </a:pPr>
            <a:r>
              <a:rPr lang="en-US" dirty="0" smtClean="0"/>
              <a:t>Amy K. Schuler- schuler4@tcnj.edu</a:t>
            </a:r>
            <a:endParaRPr lang="en-US" dirty="0"/>
          </a:p>
        </p:txBody>
      </p:sp>
      <p:pic>
        <p:nvPicPr>
          <p:cNvPr id="4" name="Picture 3"/>
          <p:cNvPicPr>
            <a:picLocks noChangeAspect="1"/>
          </p:cNvPicPr>
          <p:nvPr/>
        </p:nvPicPr>
        <p:blipFill rotWithShape="1">
          <a:blip r:embed="rId2"/>
          <a:srcRect r="14587"/>
          <a:stretch/>
        </p:blipFill>
        <p:spPr>
          <a:xfrm>
            <a:off x="6469106" y="3929176"/>
            <a:ext cx="2336566" cy="2280159"/>
          </a:xfrm>
          <a:prstGeom prst="rect">
            <a:avLst/>
          </a:prstGeom>
          <a:ln>
            <a:noFill/>
          </a:ln>
          <a:effectLst>
            <a:softEdge rad="112500"/>
          </a:effectLst>
        </p:spPr>
      </p:pic>
    </p:spTree>
    <p:extLst>
      <p:ext uri="{BB962C8B-B14F-4D97-AF65-F5344CB8AC3E}">
        <p14:creationId xmlns:p14="http://schemas.microsoft.com/office/powerpoint/2010/main" val="487882622"/>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E:\102NIKON\DSCN1085.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20112" y="319441"/>
            <a:ext cx="2438205" cy="1828800"/>
          </a:xfrm>
          <a:prstGeom prst="rect">
            <a:avLst/>
          </a:prstGeom>
          <a:ln>
            <a:noFill/>
          </a:ln>
          <a:effectLst>
            <a:softEdge rad="112500"/>
          </a:effectLst>
        </p:spPr>
      </p:pic>
      <p:pic>
        <p:nvPicPr>
          <p:cNvPr id="3" name="Picture 4" descr="E:\102NIKON\DSCN1077.JP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6304063" y="319441"/>
            <a:ext cx="2438205" cy="1828800"/>
          </a:xfrm>
          <a:prstGeom prst="rect">
            <a:avLst/>
          </a:prstGeom>
          <a:ln>
            <a:noFill/>
          </a:ln>
          <a:effectLst>
            <a:softEdge rad="112500"/>
          </a:effectLst>
        </p:spPr>
      </p:pic>
      <p:pic>
        <p:nvPicPr>
          <p:cNvPr id="4" name="Picture 2" descr="E:\102NIKON\DSCN1096.JPG"/>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6913468" y="2655615"/>
            <a:ext cx="1828800" cy="2779786"/>
          </a:xfrm>
          <a:prstGeom prst="rect">
            <a:avLst/>
          </a:prstGeom>
          <a:ln>
            <a:noFill/>
          </a:ln>
          <a:effectLst>
            <a:softEdge rad="112500"/>
          </a:effectLst>
        </p:spPr>
      </p:pic>
      <p:pic>
        <p:nvPicPr>
          <p:cNvPr id="2050" name="Picture 2" descr="E:\102NIKON\DSCN1064.JPG"/>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3381569" y="4532940"/>
            <a:ext cx="2438204" cy="1828800"/>
          </a:xfrm>
          <a:prstGeom prst="rect">
            <a:avLst/>
          </a:prstGeom>
          <a:ln>
            <a:noFill/>
          </a:ln>
          <a:effectLst>
            <a:softEdge rad="112500"/>
          </a:effectLst>
        </p:spPr>
      </p:pic>
      <p:pic>
        <p:nvPicPr>
          <p:cNvPr id="2051" name="Picture 3" descr="E:\102NIKON\DSCN1027.JPG"/>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3381569" y="281689"/>
            <a:ext cx="2438204" cy="1828800"/>
          </a:xfrm>
          <a:prstGeom prst="rect">
            <a:avLst/>
          </a:prstGeom>
          <a:ln>
            <a:noFill/>
          </a:ln>
          <a:effectLst>
            <a:softEdge rad="112500"/>
          </a:effectLst>
        </p:spPr>
      </p:pic>
      <p:pic>
        <p:nvPicPr>
          <p:cNvPr id="2052" name="Picture 4" descr="E:\102NIKON\DSCN1010.JPG"/>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10622783" y="4642060"/>
            <a:ext cx="1828800" cy="2369127"/>
          </a:xfrm>
          <a:prstGeom prst="rect">
            <a:avLst/>
          </a:prstGeom>
          <a:ln>
            <a:noFill/>
          </a:ln>
          <a:effectLst>
            <a:softEdge rad="112500"/>
          </a:effectLst>
        </p:spPr>
      </p:pic>
      <p:pic>
        <p:nvPicPr>
          <p:cNvPr id="2053" name="Picture 5" descr="E:\102NIKON\DSCN1019.JPG"/>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499565" y="2655615"/>
            <a:ext cx="1828800" cy="2438204"/>
          </a:xfrm>
          <a:prstGeom prst="rect">
            <a:avLst/>
          </a:prstGeom>
          <a:ln>
            <a:noFill/>
          </a:ln>
          <a:effectLst>
            <a:softEdge rad="112500"/>
          </a:effectLst>
        </p:spPr>
      </p:pic>
      <p:sp>
        <p:nvSpPr>
          <p:cNvPr id="9" name="TextBox 8"/>
          <p:cNvSpPr txBox="1"/>
          <p:nvPr/>
        </p:nvSpPr>
        <p:spPr>
          <a:xfrm>
            <a:off x="2715129" y="2314956"/>
            <a:ext cx="3771083" cy="1938992"/>
          </a:xfrm>
          <a:prstGeom prst="rect">
            <a:avLst/>
          </a:prstGeom>
          <a:noFill/>
        </p:spPr>
        <p:txBody>
          <a:bodyPr wrap="square" rtlCol="0">
            <a:spAutoFit/>
          </a:bodyPr>
          <a:lstStyle/>
          <a:p>
            <a:pPr algn="ctr"/>
            <a:r>
              <a:rPr lang="en-US" sz="4000" dirty="0" smtClean="0">
                <a:latin typeface="+mj-lt"/>
              </a:rPr>
              <a:t>The</a:t>
            </a:r>
          </a:p>
          <a:p>
            <a:pPr algn="ctr"/>
            <a:r>
              <a:rPr lang="en-US" sz="4000" dirty="0" smtClean="0">
                <a:latin typeface="+mj-lt"/>
              </a:rPr>
              <a:t>CCS Vocational Experience</a:t>
            </a:r>
            <a:endParaRPr lang="en-US" sz="4000" dirty="0">
              <a:latin typeface="+mj-lt"/>
            </a:endParaRPr>
          </a:p>
        </p:txBody>
      </p:sp>
      <p:sp>
        <p:nvSpPr>
          <p:cNvPr id="6" name="Text Placeholder 5"/>
          <p:cNvSpPr>
            <a:spLocks noGrp="1"/>
          </p:cNvSpPr>
          <p:nvPr>
            <p:ph type="body" idx="1"/>
          </p:nvPr>
        </p:nvSpPr>
        <p:spPr/>
        <p:txBody>
          <a:bodyPr/>
          <a:lstStyle/>
          <a:p>
            <a:endParaRPr lang="en-US" dirty="0"/>
          </a:p>
        </p:txBody>
      </p:sp>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3600" dirty="0" smtClean="0"/>
              <a:t>The Need</a:t>
            </a:r>
            <a:endParaRPr lang="en-US" sz="3600" dirty="0"/>
          </a:p>
        </p:txBody>
      </p:sp>
      <p:sp>
        <p:nvSpPr>
          <p:cNvPr id="6" name="Content Placeholder 5"/>
          <p:cNvSpPr>
            <a:spLocks noGrp="1"/>
          </p:cNvSpPr>
          <p:nvPr>
            <p:ph sz="quarter" idx="1"/>
          </p:nvPr>
        </p:nvSpPr>
        <p:spPr/>
        <p:txBody>
          <a:bodyPr>
            <a:normAutofit/>
          </a:bodyPr>
          <a:lstStyle/>
          <a:p>
            <a:r>
              <a:rPr lang="en-US" dirty="0" smtClean="0"/>
              <a:t>We discovered early in the development of our program that:</a:t>
            </a:r>
          </a:p>
          <a:p>
            <a:endParaRPr lang="en-US" dirty="0" smtClean="0"/>
          </a:p>
          <a:p>
            <a:pPr lvl="1"/>
            <a:r>
              <a:rPr lang="en-US" dirty="0" smtClean="0"/>
              <a:t> most incoming freshman had little knowledge of their disability </a:t>
            </a:r>
          </a:p>
          <a:p>
            <a:pPr lvl="1"/>
            <a:endParaRPr lang="en-US" dirty="0" smtClean="0"/>
          </a:p>
          <a:p>
            <a:pPr lvl="1"/>
            <a:r>
              <a:rPr lang="en-US" dirty="0" smtClean="0"/>
              <a:t>had engaged in few career development activities in High School and so,  had little information upon which to develop meaningful career goals.</a:t>
            </a:r>
            <a:endParaRPr lang="en-US" dirty="0"/>
          </a:p>
        </p:txBody>
      </p:sp>
    </p:spTree>
    <p:extLst>
      <p:ext uri="{BB962C8B-B14F-4D97-AF65-F5344CB8AC3E}">
        <p14:creationId xmlns:p14="http://schemas.microsoft.com/office/powerpoint/2010/main" val="2742483783"/>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96684" y="-47954"/>
            <a:ext cx="8229600" cy="1143000"/>
          </a:xfrm>
        </p:spPr>
        <p:txBody>
          <a:bodyPr>
            <a:normAutofit/>
          </a:bodyPr>
          <a:lstStyle/>
          <a:p>
            <a:r>
              <a:rPr lang="en-US" sz="3600" dirty="0" smtClean="0"/>
              <a:t>Career Development</a:t>
            </a:r>
            <a:endParaRPr lang="en-US" sz="3600" dirty="0"/>
          </a:p>
        </p:txBody>
      </p:sp>
      <p:sp>
        <p:nvSpPr>
          <p:cNvPr id="6" name="Content Placeholder 5"/>
          <p:cNvSpPr>
            <a:spLocks noGrp="1"/>
          </p:cNvSpPr>
          <p:nvPr>
            <p:ph sz="quarter" idx="1"/>
          </p:nvPr>
        </p:nvSpPr>
        <p:spPr>
          <a:xfrm>
            <a:off x="457200" y="1597070"/>
            <a:ext cx="8229600" cy="4389120"/>
          </a:xfrm>
        </p:spPr>
        <p:txBody>
          <a:bodyPr/>
          <a:lstStyle/>
          <a:p>
            <a:r>
              <a:rPr lang="en-US" dirty="0" smtClean="0"/>
              <a:t>We adopted the career development stage framework articulated by Brolin (1997) in designing coursework and related experiences.</a:t>
            </a:r>
          </a:p>
          <a:p>
            <a:r>
              <a:rPr lang="en-US" dirty="0" smtClean="0"/>
              <a:t>These development stages includes</a:t>
            </a:r>
          </a:p>
          <a:p>
            <a:pPr lvl="1"/>
            <a:r>
              <a:rPr lang="en-US" dirty="0"/>
              <a:t>C</a:t>
            </a:r>
            <a:r>
              <a:rPr lang="en-US" dirty="0" smtClean="0"/>
              <a:t>areer Awareness</a:t>
            </a:r>
          </a:p>
          <a:p>
            <a:pPr lvl="1"/>
            <a:r>
              <a:rPr lang="en-US" dirty="0" smtClean="0"/>
              <a:t>Exploration  </a:t>
            </a:r>
          </a:p>
          <a:p>
            <a:pPr lvl="1"/>
            <a:r>
              <a:rPr lang="en-US" dirty="0" smtClean="0"/>
              <a:t>Preparation</a:t>
            </a:r>
          </a:p>
          <a:p>
            <a:pPr lvl="1"/>
            <a:r>
              <a:rPr lang="en-US" dirty="0" smtClean="0"/>
              <a:t>Assimilation </a:t>
            </a:r>
            <a:endParaRPr lang="en-US" dirty="0"/>
          </a:p>
        </p:txBody>
      </p:sp>
      <p:sp>
        <p:nvSpPr>
          <p:cNvPr id="3" name="Oval 2"/>
          <p:cNvSpPr/>
          <p:nvPr/>
        </p:nvSpPr>
        <p:spPr>
          <a:xfrm>
            <a:off x="5109831" y="3340244"/>
            <a:ext cx="1870257" cy="128009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chemeClr val="tx1"/>
                </a:solidFill>
              </a:rPr>
              <a:t>Career Development</a:t>
            </a:r>
          </a:p>
        </p:txBody>
      </p:sp>
      <p:sp>
        <p:nvSpPr>
          <p:cNvPr id="7" name="Oval 6"/>
          <p:cNvSpPr/>
          <p:nvPr/>
        </p:nvSpPr>
        <p:spPr>
          <a:xfrm>
            <a:off x="7625001" y="5400393"/>
            <a:ext cx="1480041" cy="122008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chemeClr val="tx1"/>
                </a:solidFill>
              </a:rPr>
              <a:t>Assimilation</a:t>
            </a:r>
          </a:p>
        </p:txBody>
      </p:sp>
      <p:sp>
        <p:nvSpPr>
          <p:cNvPr id="8" name="Oval 7"/>
          <p:cNvSpPr/>
          <p:nvPr/>
        </p:nvSpPr>
        <p:spPr>
          <a:xfrm>
            <a:off x="6044960" y="5510404"/>
            <a:ext cx="1480041" cy="122008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chemeClr val="tx1"/>
                </a:solidFill>
              </a:rPr>
              <a:t>Preparation</a:t>
            </a:r>
          </a:p>
        </p:txBody>
      </p:sp>
      <p:sp>
        <p:nvSpPr>
          <p:cNvPr id="9" name="Oval 8"/>
          <p:cNvSpPr/>
          <p:nvPr/>
        </p:nvSpPr>
        <p:spPr>
          <a:xfrm>
            <a:off x="4450119" y="5510404"/>
            <a:ext cx="1480041" cy="122008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chemeClr val="tx1"/>
                </a:solidFill>
              </a:rPr>
              <a:t>Exploration</a:t>
            </a:r>
          </a:p>
        </p:txBody>
      </p:sp>
      <p:sp>
        <p:nvSpPr>
          <p:cNvPr id="10" name="Oval 9"/>
          <p:cNvSpPr/>
          <p:nvPr/>
        </p:nvSpPr>
        <p:spPr>
          <a:xfrm>
            <a:off x="2813823" y="5400393"/>
            <a:ext cx="1480041" cy="122008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chemeClr val="tx1"/>
                </a:solidFill>
              </a:rPr>
              <a:t>Awareness</a:t>
            </a:r>
          </a:p>
        </p:txBody>
      </p:sp>
      <p:cxnSp>
        <p:nvCxnSpPr>
          <p:cNvPr id="11" name="Straight Arrow Connector 10"/>
          <p:cNvCxnSpPr/>
          <p:nvPr/>
        </p:nvCxnSpPr>
        <p:spPr>
          <a:xfrm flipH="1">
            <a:off x="3880106" y="4260311"/>
            <a:ext cx="1229725" cy="114008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H="1">
            <a:off x="5310145" y="4560334"/>
            <a:ext cx="240011" cy="89006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a:off x="6510178" y="4580335"/>
            <a:ext cx="274803" cy="82005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a:off x="6980088" y="4260311"/>
            <a:ext cx="1260137" cy="105007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63357726"/>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Career Awareness</a:t>
            </a:r>
            <a:endParaRPr lang="en-US" dirty="0"/>
          </a:p>
        </p:txBody>
      </p:sp>
      <p:sp>
        <p:nvSpPr>
          <p:cNvPr id="3" name="Content Placeholder 2"/>
          <p:cNvSpPr>
            <a:spLocks noGrp="1"/>
          </p:cNvSpPr>
          <p:nvPr>
            <p:ph sz="quarter" idx="1"/>
          </p:nvPr>
        </p:nvSpPr>
        <p:spPr>
          <a:xfrm>
            <a:off x="301752" y="1398494"/>
            <a:ext cx="7814551" cy="5122757"/>
          </a:xfrm>
        </p:spPr>
        <p:txBody>
          <a:bodyPr>
            <a:normAutofit fontScale="92500"/>
          </a:bodyPr>
          <a:lstStyle/>
          <a:p>
            <a:r>
              <a:rPr lang="en-US" dirty="0" smtClean="0"/>
              <a:t>Approached during Freshman year through self assessment and knowledge development activities.</a:t>
            </a:r>
          </a:p>
          <a:p>
            <a:endParaRPr lang="en-US" dirty="0" smtClean="0"/>
          </a:p>
          <a:p>
            <a:r>
              <a:rPr lang="en-US" dirty="0" smtClean="0"/>
              <a:t>Through </a:t>
            </a:r>
            <a:r>
              <a:rPr lang="en-US" i="1" dirty="0" smtClean="0"/>
              <a:t>Career Exploration </a:t>
            </a:r>
            <a:r>
              <a:rPr lang="en-US" dirty="0" smtClean="0"/>
              <a:t>coursework, students are exposed to content that addresses:</a:t>
            </a:r>
          </a:p>
          <a:p>
            <a:pPr lvl="1"/>
            <a:r>
              <a:rPr lang="en-US" dirty="0" smtClean="0"/>
              <a:t>Why people work,</a:t>
            </a:r>
            <a:endParaRPr lang="en-US" dirty="0"/>
          </a:p>
          <a:p>
            <a:pPr lvl="1"/>
            <a:r>
              <a:rPr lang="en-US" dirty="0" smtClean="0"/>
              <a:t>The benefits of employment,</a:t>
            </a:r>
            <a:endParaRPr lang="en-US" dirty="0"/>
          </a:p>
          <a:p>
            <a:pPr lvl="1"/>
            <a:r>
              <a:rPr lang="en-US" dirty="0"/>
              <a:t>T</a:t>
            </a:r>
            <a:r>
              <a:rPr lang="en-US" dirty="0" smtClean="0"/>
              <a:t>ypes of careers people engage in, &amp;</a:t>
            </a:r>
            <a:endParaRPr lang="en-US" dirty="0"/>
          </a:p>
          <a:p>
            <a:pPr lvl="1"/>
            <a:r>
              <a:rPr lang="en-US" dirty="0" smtClean="0"/>
              <a:t>Work expectations including:</a:t>
            </a:r>
          </a:p>
          <a:p>
            <a:pPr lvl="1"/>
            <a:endParaRPr lang="en-US" dirty="0" smtClean="0"/>
          </a:p>
          <a:p>
            <a:pPr lvl="2"/>
            <a:r>
              <a:rPr lang="en-US" dirty="0" smtClean="0"/>
              <a:t>Education</a:t>
            </a:r>
          </a:p>
          <a:p>
            <a:pPr lvl="2"/>
            <a:r>
              <a:rPr lang="en-US" dirty="0" smtClean="0"/>
              <a:t>Training</a:t>
            </a:r>
          </a:p>
          <a:p>
            <a:pPr lvl="2"/>
            <a:r>
              <a:rPr lang="en-US" dirty="0" smtClean="0"/>
              <a:t>Skill </a:t>
            </a:r>
            <a:r>
              <a:rPr lang="en-US" dirty="0"/>
              <a:t>R</a:t>
            </a:r>
            <a:r>
              <a:rPr lang="en-US" dirty="0" smtClean="0"/>
              <a:t>equirements</a:t>
            </a:r>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527428" y="5049908"/>
            <a:ext cx="1963586" cy="147134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977855" y="4636862"/>
            <a:ext cx="1938111" cy="145358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074" name="Picture 2" descr="E:\102NIKON\DSCN0951.JPG"/>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1552773" y="521749"/>
            <a:ext cx="1938372" cy="145389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433496507"/>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Self Assessment</a:t>
            </a:r>
            <a:endParaRPr lang="en-US" sz="3600" dirty="0"/>
          </a:p>
        </p:txBody>
      </p:sp>
      <p:sp>
        <p:nvSpPr>
          <p:cNvPr id="3" name="Content Placeholder 2"/>
          <p:cNvSpPr>
            <a:spLocks noGrp="1"/>
          </p:cNvSpPr>
          <p:nvPr>
            <p:ph sz="quarter" idx="1"/>
          </p:nvPr>
        </p:nvSpPr>
        <p:spPr/>
        <p:txBody>
          <a:bodyPr>
            <a:normAutofit/>
          </a:bodyPr>
          <a:lstStyle/>
          <a:p>
            <a:pPr marL="0" indent="0">
              <a:buNone/>
            </a:pPr>
            <a:r>
              <a:rPr lang="en-US" sz="2000" b="1" dirty="0" smtClean="0"/>
              <a:t>Students begin to identify their: </a:t>
            </a:r>
          </a:p>
          <a:p>
            <a:r>
              <a:rPr lang="en-US" sz="2000" b="1" dirty="0" smtClean="0"/>
              <a:t>Abilities</a:t>
            </a:r>
          </a:p>
          <a:p>
            <a:r>
              <a:rPr lang="en-US" sz="2000" b="1" dirty="0" smtClean="0"/>
              <a:t>Interests</a:t>
            </a:r>
          </a:p>
          <a:p>
            <a:r>
              <a:rPr lang="en-US" sz="2000" b="1" dirty="0" smtClean="0"/>
              <a:t>Preferences</a:t>
            </a:r>
          </a:p>
          <a:p>
            <a:pPr marL="0" indent="0">
              <a:buNone/>
            </a:pPr>
            <a:endParaRPr lang="en-US" sz="2000" b="1" dirty="0" smtClean="0"/>
          </a:p>
          <a:p>
            <a:pPr lvl="1"/>
            <a:endParaRPr lang="en-US" sz="1800" b="1" dirty="0" smtClean="0"/>
          </a:p>
          <a:p>
            <a:pPr marL="0" indent="0">
              <a:buNone/>
            </a:pPr>
            <a:r>
              <a:rPr lang="en-US" sz="2000" b="1" dirty="0" smtClean="0"/>
              <a:t>An important outcome is the student’s developing an understanding of:</a:t>
            </a:r>
          </a:p>
          <a:p>
            <a:pPr marL="0" indent="0">
              <a:buNone/>
            </a:pPr>
            <a:r>
              <a:rPr lang="en-US" sz="2000" b="1" dirty="0"/>
              <a:t> </a:t>
            </a:r>
            <a:r>
              <a:rPr lang="en-US" sz="2000" b="1" dirty="0" smtClean="0"/>
              <a:t>   </a:t>
            </a:r>
          </a:p>
          <a:p>
            <a:r>
              <a:rPr lang="en-US" sz="2000" b="1" dirty="0" smtClean="0"/>
              <a:t>Market place needs/reality</a:t>
            </a:r>
          </a:p>
          <a:p>
            <a:r>
              <a:rPr lang="en-US" sz="2000" b="1" dirty="0" smtClean="0"/>
              <a:t>Accommodations needed to be successful</a:t>
            </a:r>
          </a:p>
          <a:p>
            <a:r>
              <a:rPr lang="en-US" sz="2000" b="1" dirty="0" smtClean="0"/>
              <a:t>Need for personal center planning/goals</a:t>
            </a:r>
          </a:p>
          <a:p>
            <a:endParaRPr lang="en-US" sz="2000" b="1" dirty="0" smtClean="0"/>
          </a:p>
          <a:p>
            <a:endParaRPr lang="en-US" sz="2000" dirty="0"/>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745295" y="1951066"/>
            <a:ext cx="1543130" cy="109339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162394" y="4190867"/>
            <a:ext cx="1515441" cy="202058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178145520"/>
      </p:ext>
    </p:extLst>
  </p:cSld>
  <p:clrMapOvr>
    <a:masterClrMapping/>
  </p:clrMapOvr>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2.jpeg"/></Relationships>
</file>

<file path=ppt/theme/theme1.xml><?xml version="1.0" encoding="utf-8"?>
<a:theme xmlns:a="http://schemas.openxmlformats.org/drawingml/2006/main" name="Civic">
  <a:themeElements>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Civic</Template>
  <TotalTime>1507</TotalTime>
  <Words>3669</Words>
  <Application>Microsoft Macintosh PowerPoint</Application>
  <PresentationFormat>On-screen Show (4:3)</PresentationFormat>
  <Paragraphs>465</Paragraphs>
  <Slides>44</Slides>
  <Notes>16</Notes>
  <HiddenSlides>0</HiddenSlides>
  <MMClips>1</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44</vt:i4>
      </vt:variant>
    </vt:vector>
  </HeadingPairs>
  <TitlesOfParts>
    <vt:vector size="46" baseType="lpstr">
      <vt:lpstr>Civic</vt:lpstr>
      <vt:lpstr>Document</vt:lpstr>
      <vt:lpstr>The Senior Internship Experience</vt:lpstr>
      <vt:lpstr> CCS Program Attributes</vt:lpstr>
      <vt:lpstr>CCS Student Body</vt:lpstr>
      <vt:lpstr>CCS Components</vt:lpstr>
      <vt:lpstr>PowerPoint Presentation</vt:lpstr>
      <vt:lpstr>The Need</vt:lpstr>
      <vt:lpstr>Career Development</vt:lpstr>
      <vt:lpstr>Career Awareness</vt:lpstr>
      <vt:lpstr>Self Assessment</vt:lpstr>
      <vt:lpstr>Career Exploration</vt:lpstr>
      <vt:lpstr>Career Exploration</vt:lpstr>
      <vt:lpstr>Career Preparation</vt:lpstr>
      <vt:lpstr>Practicum Examples</vt:lpstr>
      <vt:lpstr>Career Assimilation</vt:lpstr>
      <vt:lpstr>Senior Internship Structure</vt:lpstr>
      <vt:lpstr>Internship Examples</vt:lpstr>
      <vt:lpstr>How do we Define a “Meaningful  Sr. Internship Experience</vt:lpstr>
      <vt:lpstr>  CCS Senior Internship Tools for Success, Independence and Sustainability</vt:lpstr>
      <vt:lpstr>Authentic Learning- Sr. Internship  Tools for Success, Independence and Sustainability </vt:lpstr>
      <vt:lpstr>Authentic Learning Experience</vt:lpstr>
      <vt:lpstr>Supports Research Based Theories</vt:lpstr>
      <vt:lpstr>Class Room Application- Internship </vt:lpstr>
      <vt:lpstr>PowerPoint Presentation</vt:lpstr>
      <vt:lpstr>Observation Rubric</vt:lpstr>
      <vt:lpstr>TCNJ Course Work- Supports Vocational </vt:lpstr>
      <vt:lpstr> Technology- Sr. Internship Tools for Success, Independence and Sustainability  </vt:lpstr>
      <vt:lpstr>Technology  as a Vocational Tool </vt:lpstr>
      <vt:lpstr>Supports Research Based Theories</vt:lpstr>
      <vt:lpstr>Social Skills/Problem Solving Support</vt:lpstr>
      <vt:lpstr>Social Skills  and Problem Solving Support</vt:lpstr>
      <vt:lpstr>Problem Solving</vt:lpstr>
      <vt:lpstr>Task Completion Support </vt:lpstr>
      <vt:lpstr>Intern using technology for copier directions</vt:lpstr>
      <vt:lpstr>Self Monitoring Support</vt:lpstr>
      <vt:lpstr>Transportation Readiness- Sr. Internship Success, Independence and Sustainability </vt:lpstr>
      <vt:lpstr>Transportation Readiness- Sr. Internship</vt:lpstr>
      <vt:lpstr>Transportation Readiness Support </vt:lpstr>
      <vt:lpstr>Peer Learning- Sr. Internship Skills</vt:lpstr>
      <vt:lpstr>Peer Review- Application and Interview</vt:lpstr>
      <vt:lpstr>Peer Insight Understanding of Accesslink Service</vt:lpstr>
      <vt:lpstr>Peer Tips and Tricks</vt:lpstr>
      <vt:lpstr>Peer Reinforcement Activities</vt:lpstr>
      <vt:lpstr>  Senior Internship- Class of 2014 Tools for Success, Independence and Sustainability</vt:lpstr>
      <vt:lpstr>Question &amp; Answers</vt:lpstr>
    </vt:vector>
  </TitlesOfParts>
  <Company>The College of New Jersey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College of New Jersey</dc:title>
  <dc:creator>TCNJ IT</dc:creator>
  <cp:lastModifiedBy>TCNJ</cp:lastModifiedBy>
  <cp:revision>121</cp:revision>
  <cp:lastPrinted>2014-05-14T17:52:32Z</cp:lastPrinted>
  <dcterms:created xsi:type="dcterms:W3CDTF">2011-10-27T17:57:50Z</dcterms:created>
  <dcterms:modified xsi:type="dcterms:W3CDTF">2014-06-02T15:37:34Z</dcterms:modified>
</cp:coreProperties>
</file>